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6" r:id="rId2"/>
    <p:sldId id="2586" r:id="rId3"/>
    <p:sldId id="2587" r:id="rId4"/>
    <p:sldId id="2588" r:id="rId5"/>
    <p:sldId id="2589" r:id="rId6"/>
    <p:sldId id="2590" r:id="rId7"/>
    <p:sldId id="2591" r:id="rId8"/>
    <p:sldId id="2592" r:id="rId9"/>
    <p:sldId id="2593" r:id="rId10"/>
    <p:sldId id="2594" r:id="rId11"/>
    <p:sldId id="2595" r:id="rId12"/>
    <p:sldId id="2596" r:id="rId13"/>
    <p:sldId id="2597" r:id="rId14"/>
    <p:sldId id="2598" r:id="rId15"/>
    <p:sldId id="2599" r:id="rId16"/>
    <p:sldId id="2600" r:id="rId17"/>
    <p:sldId id="2601" r:id="rId18"/>
    <p:sldId id="2602" r:id="rId19"/>
    <p:sldId id="2603" r:id="rId20"/>
    <p:sldId id="26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ea Teplitzky" initials="CT" lastIdx="11" clrIdx="0">
    <p:extLst>
      <p:ext uri="{19B8F6BF-5375-455C-9EA6-DF929625EA0E}">
        <p15:presenceInfo xmlns:p15="http://schemas.microsoft.com/office/powerpoint/2012/main" userId="S::cteplitzky@perforce.com::b488e48d-6074-4f3e-a673-6c7011bb331f" providerId="AD"/>
      </p:ext>
    </p:extLst>
  </p:cmAuthor>
  <p:cmAuthor id="2" name="Christine Bentsen" initials="CB" lastIdx="9" clrIdx="1">
    <p:extLst>
      <p:ext uri="{19B8F6BF-5375-455C-9EA6-DF929625EA0E}">
        <p15:presenceInfo xmlns:p15="http://schemas.microsoft.com/office/powerpoint/2012/main" userId="S::cbentsen@perforce.com::26acf990-ac94-4ad2-9ed2-a3dd9db9dc12" providerId="AD"/>
      </p:ext>
    </p:extLst>
  </p:cmAuthor>
  <p:cmAuthor id="3" name="Justin Reock" initials="JR" lastIdx="2" clrIdx="2">
    <p:extLst>
      <p:ext uri="{19B8F6BF-5375-455C-9EA6-DF929625EA0E}">
        <p15:presenceInfo xmlns:p15="http://schemas.microsoft.com/office/powerpoint/2012/main" userId="S::jreock@perforce.com::13ce7964-29c1-447b-afcb-48f4d16d9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1A"/>
    <a:srgbClr val="1E1E1E"/>
    <a:srgbClr val="A1EFE4"/>
    <a:srgbClr val="626483"/>
    <a:srgbClr val="EBFF87"/>
    <a:srgbClr val="B45BCF"/>
    <a:srgbClr val="00F769"/>
    <a:srgbClr val="EA51B2"/>
    <a:srgbClr val="FFFFFF"/>
    <a:srgbClr val="282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3"/>
    <p:restoredTop sz="92328"/>
  </p:normalViewPr>
  <p:slideViewPr>
    <p:cSldViewPr snapToGrid="0">
      <p:cViewPr varScale="1">
        <p:scale>
          <a:sx n="102" d="100"/>
          <a:sy n="102" d="100"/>
        </p:scale>
        <p:origin x="120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Clough" userId="e38fd71b-f15f-488d-949e-10b6f4bebae5" providerId="ADAL" clId="{668454A8-0849-40EA-8F2C-35F574DB6B87}"/>
    <pc:docChg chg="custSel modSld">
      <pc:chgData name="Charlotte Clough" userId="e38fd71b-f15f-488d-949e-10b6f4bebae5" providerId="ADAL" clId="{668454A8-0849-40EA-8F2C-35F574DB6B87}" dt="2025-01-30T18:44:24.382" v="7" actId="1076"/>
      <pc:docMkLst>
        <pc:docMk/>
      </pc:docMkLst>
      <pc:sldChg chg="addSp delSp modSp mod">
        <pc:chgData name="Charlotte Clough" userId="e38fd71b-f15f-488d-949e-10b6f4bebae5" providerId="ADAL" clId="{668454A8-0849-40EA-8F2C-35F574DB6B87}" dt="2025-01-30T18:44:24.382" v="7" actId="1076"/>
        <pc:sldMkLst>
          <pc:docMk/>
          <pc:sldMk cId="2787466798" sldId="2576"/>
        </pc:sldMkLst>
        <pc:picChg chg="add mod">
          <ac:chgData name="Charlotte Clough" userId="e38fd71b-f15f-488d-949e-10b6f4bebae5" providerId="ADAL" clId="{668454A8-0849-40EA-8F2C-35F574DB6B87}" dt="2025-01-30T18:44:24.382" v="7" actId="1076"/>
          <ac:picMkLst>
            <pc:docMk/>
            <pc:sldMk cId="2787466798" sldId="2576"/>
            <ac:picMk id="12" creationId="{4E4133C1-D529-AE95-E352-DDF646947D8C}"/>
          </ac:picMkLst>
        </pc:picChg>
        <pc:picChg chg="del">
          <ac:chgData name="Charlotte Clough" userId="e38fd71b-f15f-488d-949e-10b6f4bebae5" providerId="ADAL" clId="{668454A8-0849-40EA-8F2C-35F574DB6B87}" dt="2025-01-30T18:44:15.586" v="6" actId="478"/>
          <ac:picMkLst>
            <pc:docMk/>
            <pc:sldMk cId="2787466798" sldId="2576"/>
            <ac:picMk id="14" creationId="{C626AD26-22F2-0C0B-8ACF-FB0886F29A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F43582-B694-6242-88E0-E0DFD02FB3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BBCDD-583B-1E45-9717-9B1E94228F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84556-E337-9B47-97E6-7ECCF22A42B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A5AA2-D05D-554C-BF54-32587EFDD1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5CED4-8934-074F-8204-ED267470E9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A5C92-A53D-E946-BFAD-7D3C93C0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2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C391D-C5EA-0B4E-9CE0-90085D28432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9B2D9-4698-024D-914F-BDA32CF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7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3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4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1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BA118-BAF7-46F9-AA0A-DF231E1F4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3187"/>
            <a:ext cx="12192000" cy="51116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CD8A0-5A06-B94F-A5A3-91CE8EDE0CEC}"/>
              </a:ext>
            </a:extLst>
          </p:cNvPr>
          <p:cNvSpPr/>
          <p:nvPr userDrawn="1"/>
        </p:nvSpPr>
        <p:spPr>
          <a:xfrm>
            <a:off x="0" y="873187"/>
            <a:ext cx="6845300" cy="51116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8C0282-3121-4E1E-B054-4F20DBEAB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468563"/>
            <a:ext cx="4751388" cy="255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/>
              <a:t>Presentation Title Slide Perforce </a:t>
            </a:r>
            <a:br>
              <a:rPr lang="en-US" dirty="0"/>
            </a:br>
            <a:r>
              <a:rPr lang="en-US" dirty="0"/>
              <a:t>2021 Template</a:t>
            </a:r>
            <a:endParaRPr lang="en-NZ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4F6F50-66B5-4752-866F-988CD4D376F0}"/>
              </a:ext>
            </a:extLst>
          </p:cNvPr>
          <p:cNvSpPr/>
          <p:nvPr userDrawn="1"/>
        </p:nvSpPr>
        <p:spPr>
          <a:xfrm>
            <a:off x="0" y="529388"/>
            <a:ext cx="5921127" cy="5813659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30A148-9F86-4DA8-924F-315C79816B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6229" y="5410200"/>
            <a:ext cx="2537404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Z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1C17E-6236-4FC2-998A-231F25EEC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5869" y="5410200"/>
            <a:ext cx="1479150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b="0" spc="0" dirty="0"/>
              <a:t>|  Month 20XX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6321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2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CA85EAE-0E92-44B2-A00B-23F0A7B56B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8" name="Picture 17" descr="A picture containing invertebrate, ctenophore&#10;&#10;Description automatically generated">
            <a:extLst>
              <a:ext uri="{FF2B5EF4-FFF2-40B4-BE49-F238E27FC236}">
                <a16:creationId xmlns:a16="http://schemas.microsoft.com/office/drawing/2014/main" id="{6C6C3207-00C1-4A41-8222-1D41E48B68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9AED77-DEF1-47F8-8E77-F1BE710F6985}"/>
              </a:ext>
            </a:extLst>
          </p:cNvPr>
          <p:cNvSpPr/>
          <p:nvPr userDrawn="1"/>
        </p:nvSpPr>
        <p:spPr>
          <a:xfrm>
            <a:off x="694268" y="815009"/>
            <a:ext cx="10803465" cy="5227982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AD6D87-B4A0-4966-95EF-411EC99E871E}"/>
              </a:ext>
            </a:extLst>
          </p:cNvPr>
          <p:cNvCxnSpPr>
            <a:cxnSpLocks/>
          </p:cNvCxnSpPr>
          <p:nvPr userDrawn="1"/>
        </p:nvCxnSpPr>
        <p:spPr>
          <a:xfrm>
            <a:off x="1398103" y="4541441"/>
            <a:ext cx="939579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F069C8E-BD9F-4EA5-9E85-C64A624F1EF0}"/>
              </a:ext>
            </a:extLst>
          </p:cNvPr>
          <p:cNvSpPr txBox="1"/>
          <p:nvPr userDrawn="1"/>
        </p:nvSpPr>
        <p:spPr>
          <a:xfrm>
            <a:off x="1266501" y="4404760"/>
            <a:ext cx="89319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70AA9D0-6493-48B7-9176-188ADE2758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3018" y="1389307"/>
            <a:ext cx="9611415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+mn-lt"/>
              </a:defRPr>
            </a:lvl1pPr>
            <a:lvl2pPr>
              <a:defRPr sz="4400">
                <a:latin typeface="+mn-lt"/>
              </a:defRPr>
            </a:lvl2pPr>
            <a:lvl3pPr>
              <a:defRPr sz="4400">
                <a:latin typeface="+mn-lt"/>
              </a:defRPr>
            </a:lvl3pPr>
            <a:lvl4pPr>
              <a:defRPr sz="4400">
                <a:latin typeface="+mn-lt"/>
              </a:defRPr>
            </a:lvl4pPr>
            <a:lvl5pPr>
              <a:defRPr sz="4400">
                <a:latin typeface="+mn-lt"/>
              </a:defRPr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nisi auctor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non.” 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32FB4B6-D28C-45C1-BC01-841EB0E8C6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3875" y="4786313"/>
            <a:ext cx="2781300" cy="692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Quote logo or reference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E99FD0-F8B9-0048-A8F8-3FAE0BC451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5965" y="6576588"/>
            <a:ext cx="1127122" cy="1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background pattern&#10;&#10;Description automatically generated">
            <a:extLst>
              <a:ext uri="{FF2B5EF4-FFF2-40B4-BE49-F238E27FC236}">
                <a16:creationId xmlns:a16="http://schemas.microsoft.com/office/drawing/2014/main" id="{2EB87DF9-C2D4-B84C-A358-24E106B93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53DEAB-FA8C-1242-A5A3-67C5E471E638}"/>
              </a:ext>
            </a:extLst>
          </p:cNvPr>
          <p:cNvSpPr/>
          <p:nvPr userDrawn="1"/>
        </p:nvSpPr>
        <p:spPr>
          <a:xfrm>
            <a:off x="1138990" y="2419493"/>
            <a:ext cx="6041026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</a:pPr>
            <a:r>
              <a:rPr kumimoji="0" lang="en-US" sz="80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</a:t>
            </a:r>
            <a:endParaRPr lang="en-US" sz="4000" b="0" cap="none" baseline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2989FE9-0236-8342-9628-AF06558A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6231" y="1284682"/>
            <a:ext cx="2300050" cy="2609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F40F34-FE51-6342-AD44-4674DDC6C46C}"/>
              </a:ext>
            </a:extLst>
          </p:cNvPr>
          <p:cNvCxnSpPr>
            <a:cxnSpLocks/>
          </p:cNvCxnSpPr>
          <p:nvPr userDrawn="1"/>
        </p:nvCxnSpPr>
        <p:spPr>
          <a:xfrm>
            <a:off x="1235242" y="1982538"/>
            <a:ext cx="10956758" cy="0"/>
          </a:xfrm>
          <a:prstGeom prst="line">
            <a:avLst/>
          </a:pr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2610C38A-CCC8-C348-BEA8-B0D7D7532B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4421" y="4666793"/>
            <a:ext cx="8271683" cy="397212"/>
          </a:xfrm>
          <a:prstGeom prst="rect">
            <a:avLst/>
          </a:prstGeom>
          <a:noFill/>
        </p:spPr>
        <p:txBody>
          <a:bodyPr lIns="91440" tIns="91440"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Name: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6A229F-F45A-6444-8D4D-7CAA878C470D}"/>
              </a:ext>
            </a:extLst>
          </p:cNvPr>
          <p:cNvCxnSpPr>
            <a:cxnSpLocks/>
          </p:cNvCxnSpPr>
          <p:nvPr userDrawn="1"/>
        </p:nvCxnSpPr>
        <p:spPr>
          <a:xfrm>
            <a:off x="1219200" y="4456198"/>
            <a:ext cx="300814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ownload Linkedin White Png Download - Linkedin Icon White Circle PNG Image  with No Background - PNGkey.com">
            <a:extLst>
              <a:ext uri="{FF2B5EF4-FFF2-40B4-BE49-F238E27FC236}">
                <a16:creationId xmlns:a16="http://schemas.microsoft.com/office/drawing/2014/main" id="{5643224F-7789-DD48-822B-2776DA3C15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6945" y="5928646"/>
            <a:ext cx="353824" cy="353824"/>
          </a:xfrm>
          <a:prstGeom prst="ellipse">
            <a:avLst/>
          </a:prstGeom>
          <a:solidFill>
            <a:schemeClr val="accent1"/>
          </a:solidFill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9659DAF-D92D-1142-BB5A-70160E570700}"/>
              </a:ext>
            </a:extLst>
          </p:cNvPr>
          <p:cNvSpPr/>
          <p:nvPr userDrawn="1"/>
        </p:nvSpPr>
        <p:spPr>
          <a:xfrm>
            <a:off x="1186946" y="5522490"/>
            <a:ext cx="353824" cy="3538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E5B104-0636-034D-817A-3E222EAEB6B3}"/>
              </a:ext>
            </a:extLst>
          </p:cNvPr>
          <p:cNvSpPr/>
          <p:nvPr userDrawn="1"/>
        </p:nvSpPr>
        <p:spPr>
          <a:xfrm>
            <a:off x="1186946" y="5116335"/>
            <a:ext cx="353824" cy="3538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56DE6C-9F25-4441-B6F7-1F98D8E0C152}"/>
              </a:ext>
            </a:extLst>
          </p:cNvPr>
          <p:cNvSpPr/>
          <p:nvPr userDrawn="1"/>
        </p:nvSpPr>
        <p:spPr>
          <a:xfrm>
            <a:off x="1186946" y="4710180"/>
            <a:ext cx="353824" cy="3538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Target Audience with solid fill">
            <a:extLst>
              <a:ext uri="{FF2B5EF4-FFF2-40B4-BE49-F238E27FC236}">
                <a16:creationId xmlns:a16="http://schemas.microsoft.com/office/drawing/2014/main" id="{FF5899F8-0ADD-6746-A1EF-309BA889BB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9535" y="4716179"/>
            <a:ext cx="298440" cy="298440"/>
          </a:xfrm>
          <a:prstGeom prst="rect">
            <a:avLst/>
          </a:prstGeom>
        </p:spPr>
      </p:pic>
      <p:pic>
        <p:nvPicPr>
          <p:cNvPr id="23" name="Graphic 22" descr="Envelope with solid fill">
            <a:extLst>
              <a:ext uri="{FF2B5EF4-FFF2-40B4-BE49-F238E27FC236}">
                <a16:creationId xmlns:a16="http://schemas.microsoft.com/office/drawing/2014/main" id="{B00E3211-5702-C444-B8FC-2A2656213E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4109" y="5170585"/>
            <a:ext cx="258071" cy="258071"/>
          </a:xfrm>
          <a:prstGeom prst="rect">
            <a:avLst/>
          </a:prstGeom>
        </p:spPr>
      </p:pic>
      <p:pic>
        <p:nvPicPr>
          <p:cNvPr id="25" name="Graphic 24" descr="Speaker phone with solid fill">
            <a:extLst>
              <a:ext uri="{FF2B5EF4-FFF2-40B4-BE49-F238E27FC236}">
                <a16:creationId xmlns:a16="http://schemas.microsoft.com/office/drawing/2014/main" id="{C7E92B59-058C-5940-B5CE-6939ED817A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2868" y="5535562"/>
            <a:ext cx="346254" cy="346254"/>
          </a:xfrm>
          <a:prstGeom prst="rect">
            <a:avLst/>
          </a:prstGeom>
        </p:spPr>
      </p:pic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829500FD-2286-A54B-997B-4B725C9853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4421" y="5081660"/>
            <a:ext cx="8271683" cy="397212"/>
          </a:xfrm>
          <a:prstGeom prst="rect">
            <a:avLst/>
          </a:prstGeom>
          <a:noFill/>
        </p:spPr>
        <p:txBody>
          <a:bodyPr lIns="91440" tIns="91440"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Email: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71F3AC22-A46E-854C-9BE6-85326E52AD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674421" y="5496527"/>
            <a:ext cx="8271683" cy="397212"/>
          </a:xfrm>
          <a:prstGeom prst="rect">
            <a:avLst/>
          </a:prstGeom>
          <a:noFill/>
        </p:spPr>
        <p:txBody>
          <a:bodyPr lIns="91440" tIns="91440"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Phone: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D1640CE-0011-D443-8B7A-F892E9BBE9B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74421" y="5911393"/>
            <a:ext cx="8271683" cy="397212"/>
          </a:xfrm>
          <a:prstGeom prst="rect">
            <a:avLst/>
          </a:prstGeom>
          <a:noFill/>
        </p:spPr>
        <p:txBody>
          <a:bodyPr lIns="91440" tIns="91440"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LinkedIn: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F1B348-CB57-1848-9100-A55FDF74B61A}"/>
              </a:ext>
            </a:extLst>
          </p:cNvPr>
          <p:cNvSpPr/>
          <p:nvPr userDrawn="1"/>
        </p:nvSpPr>
        <p:spPr>
          <a:xfrm>
            <a:off x="1138990" y="4059741"/>
            <a:ext cx="132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13256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023DC1-B944-F64F-B9EA-DDC1BBC70C16}"/>
              </a:ext>
            </a:extLst>
          </p:cNvPr>
          <p:cNvSpPr/>
          <p:nvPr userDrawn="1"/>
        </p:nvSpPr>
        <p:spPr>
          <a:xfrm>
            <a:off x="0" y="873187"/>
            <a:ext cx="6845300" cy="51116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8C0282-3121-4E1E-B054-4F20DBEAB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468563"/>
            <a:ext cx="4751388" cy="255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/>
              <a:t>Presentation Title Slide Perforce </a:t>
            </a:r>
            <a:br>
              <a:rPr lang="en-US" dirty="0"/>
            </a:br>
            <a:r>
              <a:rPr lang="en-US" dirty="0"/>
              <a:t>2021 Template</a:t>
            </a:r>
            <a:endParaRPr lang="en-NZ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4F6F50-66B5-4752-866F-988CD4D376F0}"/>
              </a:ext>
            </a:extLst>
          </p:cNvPr>
          <p:cNvSpPr/>
          <p:nvPr userDrawn="1"/>
        </p:nvSpPr>
        <p:spPr>
          <a:xfrm>
            <a:off x="0" y="529388"/>
            <a:ext cx="5921127" cy="5813659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rgbClr val="FFA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30A148-9F86-4DA8-924F-315C79816B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6229" y="5410200"/>
            <a:ext cx="2537404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Z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1C17E-6236-4FC2-998A-231F25EEC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5869" y="5410200"/>
            <a:ext cx="1479150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b="0" spc="0" dirty="0"/>
              <a:t>|  Month 20XX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39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wearing a headset and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C6E7DEE6-993E-8947-9C7B-A37E8BD99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3187"/>
            <a:ext cx="12192000" cy="51116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3E9E44-7BAF-0040-A5FB-694B7A7A9BFC}"/>
              </a:ext>
            </a:extLst>
          </p:cNvPr>
          <p:cNvSpPr/>
          <p:nvPr userDrawn="1"/>
        </p:nvSpPr>
        <p:spPr>
          <a:xfrm>
            <a:off x="0" y="873187"/>
            <a:ext cx="6845300" cy="51116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8C0282-3121-4E1E-B054-4F20DBEAB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468563"/>
            <a:ext cx="4751388" cy="255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/>
              <a:t>Presentation Title Slide Perforce </a:t>
            </a:r>
            <a:br>
              <a:rPr lang="en-US" dirty="0"/>
            </a:br>
            <a:r>
              <a:rPr lang="en-US" dirty="0"/>
              <a:t>2021 Template</a:t>
            </a:r>
            <a:endParaRPr lang="en-NZ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4F6F50-66B5-4752-866F-988CD4D376F0}"/>
              </a:ext>
            </a:extLst>
          </p:cNvPr>
          <p:cNvSpPr/>
          <p:nvPr userDrawn="1"/>
        </p:nvSpPr>
        <p:spPr>
          <a:xfrm>
            <a:off x="0" y="529388"/>
            <a:ext cx="5921127" cy="5813659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30A148-9F86-4DA8-924F-315C79816B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6229" y="5410200"/>
            <a:ext cx="2537404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Z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1C17E-6236-4FC2-998A-231F25EEC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5869" y="5410200"/>
            <a:ext cx="1479150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b="0" spc="0" dirty="0"/>
              <a:t>|  Month 20XX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72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lur&#10;&#10;Description automatically generated">
            <a:extLst>
              <a:ext uri="{FF2B5EF4-FFF2-40B4-BE49-F238E27FC236}">
                <a16:creationId xmlns:a16="http://schemas.microsoft.com/office/drawing/2014/main" id="{F8D42060-F3D2-D14A-A21B-1491BD5B5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3186"/>
            <a:ext cx="12192000" cy="51116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653839-2946-7947-AA69-7CBF2C38FDF2}"/>
              </a:ext>
            </a:extLst>
          </p:cNvPr>
          <p:cNvSpPr/>
          <p:nvPr userDrawn="1"/>
        </p:nvSpPr>
        <p:spPr>
          <a:xfrm>
            <a:off x="0" y="873187"/>
            <a:ext cx="6845300" cy="51116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8C0282-3121-4E1E-B054-4F20DBEAB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468563"/>
            <a:ext cx="4751388" cy="255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/>
              <a:t>Presentation Title Slide Perforce </a:t>
            </a:r>
            <a:br>
              <a:rPr lang="en-US" dirty="0"/>
            </a:br>
            <a:r>
              <a:rPr lang="en-US" dirty="0"/>
              <a:t>2021 Template</a:t>
            </a:r>
            <a:endParaRPr lang="en-NZ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4F6F50-66B5-4752-866F-988CD4D376F0}"/>
              </a:ext>
            </a:extLst>
          </p:cNvPr>
          <p:cNvSpPr/>
          <p:nvPr userDrawn="1"/>
        </p:nvSpPr>
        <p:spPr>
          <a:xfrm>
            <a:off x="0" y="529388"/>
            <a:ext cx="5921127" cy="5813659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30A148-9F86-4DA8-924F-315C79816B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6229" y="5410200"/>
            <a:ext cx="2537404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Z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1C17E-6236-4FC2-998A-231F25EEC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5869" y="5410200"/>
            <a:ext cx="1479150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b="0" spc="0" dirty="0"/>
              <a:t>|  Month 20XX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07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35F20-362C-4114-A418-63B53C9FAAAF}"/>
              </a:ext>
            </a:extLst>
          </p:cNvPr>
          <p:cNvSpPr/>
          <p:nvPr userDrawn="1"/>
        </p:nvSpPr>
        <p:spPr>
          <a:xfrm>
            <a:off x="0" y="1451113"/>
            <a:ext cx="12192000" cy="3866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tIns="182880" rIns="182880" rtlCol="0" anchor="t" anchorCtr="0"/>
          <a:lstStyle/>
          <a:p>
            <a:endParaRPr lang="en-US" sz="14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581378-E303-4380-BCF4-F63F3BBC1C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050" y="1974593"/>
            <a:ext cx="3187700" cy="28529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nisi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Auctor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non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ac </a:t>
            </a:r>
            <a:r>
              <a:rPr lang="en-US" dirty="0" err="1"/>
              <a:t>dignissim</a:t>
            </a:r>
            <a:r>
              <a:rPr lang="en-US" dirty="0"/>
              <a:t> 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F483C9F-B457-4AC4-917A-A840B8C16A6B}"/>
              </a:ext>
            </a:extLst>
          </p:cNvPr>
          <p:cNvSpPr/>
          <p:nvPr userDrawn="1"/>
        </p:nvSpPr>
        <p:spPr>
          <a:xfrm>
            <a:off x="0" y="2648778"/>
            <a:ext cx="4432852" cy="1470993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CED4C3-E306-4223-9F0B-A8FB3B13D9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2929455"/>
            <a:ext cx="3733799" cy="9096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/>
              <a:t>Header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42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BAD3F-8151-45F0-8FCF-931CE7EFA3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4908DCF4-427F-40D6-9F86-74974C0EF170}"/>
              </a:ext>
            </a:extLst>
          </p:cNvPr>
          <p:cNvSpPr/>
          <p:nvPr userDrawn="1"/>
        </p:nvSpPr>
        <p:spPr>
          <a:xfrm>
            <a:off x="0" y="2212746"/>
            <a:ext cx="5509550" cy="2432508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6C1433-F263-4EDE-9D5F-C087D2216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789238"/>
            <a:ext cx="4102100" cy="12795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Divider Text Here</a:t>
            </a:r>
            <a:endParaRPr lang="en-NZ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4BF8CE-54B4-9244-948B-D23619E27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5965" y="6576588"/>
            <a:ext cx="1127122" cy="1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8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50CCD-1006-CF46-8CB5-82A44938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0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50CCD-1006-CF46-8CB5-82A44938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9C2A8-32E9-DF46-B6DE-453B57C03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488" y="1124254"/>
            <a:ext cx="10980737" cy="5032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66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50CCD-1006-CF46-8CB5-82A44938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C5728-D0FA-4872-8B3E-26BC4D9520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8488" y="1563688"/>
            <a:ext cx="10980737" cy="4622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9490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5595032-D974-1A45-9A2B-52CCF2B5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06" y="333042"/>
            <a:ext cx="10981346" cy="1042831"/>
          </a:xfrm>
          <a:prstGeom prst="rect">
            <a:avLst/>
          </a:prstGeom>
        </p:spPr>
        <p:txBody>
          <a:bodyPr tIns="45720" anchor="ctr"/>
          <a:lstStyle/>
          <a:p>
            <a:pPr marL="0" lvl="0">
              <a:lnSpc>
                <a:spcPct val="7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48C0FC-BEE4-8647-B06F-02056D496E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75965" y="6576588"/>
            <a:ext cx="1127122" cy="127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C4A33B-CE67-B748-A493-DDD1A69978F0}"/>
              </a:ext>
            </a:extLst>
          </p:cNvPr>
          <p:cNvSpPr txBox="1"/>
          <p:nvPr userDrawn="1"/>
        </p:nvSpPr>
        <p:spPr>
          <a:xfrm>
            <a:off x="96253" y="6530104"/>
            <a:ext cx="1539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© Perforce Software, Inc. </a:t>
            </a:r>
          </a:p>
        </p:txBody>
      </p:sp>
    </p:spTree>
    <p:extLst>
      <p:ext uri="{BB962C8B-B14F-4D97-AF65-F5344CB8AC3E}">
        <p14:creationId xmlns:p14="http://schemas.microsoft.com/office/powerpoint/2010/main" val="251554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9" r:id="rId2"/>
    <p:sldLayoutId id="2147483690" r:id="rId3"/>
    <p:sldLayoutId id="2147483691" r:id="rId4"/>
    <p:sldLayoutId id="2147483685" r:id="rId5"/>
    <p:sldLayoutId id="2147483686" r:id="rId6"/>
    <p:sldLayoutId id="2147483667" r:id="rId7"/>
    <p:sldLayoutId id="2147483692" r:id="rId8"/>
    <p:sldLayoutId id="2147483688" r:id="rId9"/>
    <p:sldLayoutId id="2147483659" r:id="rId10"/>
    <p:sldLayoutId id="2147483687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0" baseline="0">
          <a:solidFill>
            <a:schemeClr val="tx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uppetlabs/puppet-data-servi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www.puppet.com/docs/patterns-and-tactics/latest/integration/integration-with-external-data-providers.html%20&#8203;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ge.puppet.com/profile/compatibility-check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github.com/voxpupuli/puppet-ghostbuster&#8203;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D87860-99F2-4B03-AAAB-DDB93425E4C1}"/>
              </a:ext>
            </a:extLst>
          </p:cNvPr>
          <p:cNvSpPr/>
          <p:nvPr/>
        </p:nvSpPr>
        <p:spPr>
          <a:xfrm>
            <a:off x="6452909" y="3003021"/>
            <a:ext cx="1439796" cy="2350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76E579-18D8-E583-737A-966C53C431FC}"/>
              </a:ext>
            </a:extLst>
          </p:cNvPr>
          <p:cNvSpPr/>
          <p:nvPr/>
        </p:nvSpPr>
        <p:spPr>
          <a:xfrm>
            <a:off x="6451777" y="445464"/>
            <a:ext cx="1439796" cy="2350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164298-571D-6AE6-970A-AEA97D526830}"/>
              </a:ext>
            </a:extLst>
          </p:cNvPr>
          <p:cNvSpPr/>
          <p:nvPr/>
        </p:nvSpPr>
        <p:spPr>
          <a:xfrm>
            <a:off x="9959742" y="2257614"/>
            <a:ext cx="1619483" cy="16214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63D685-DE6A-1F38-5A41-D8AF50C28B60}"/>
              </a:ext>
            </a:extLst>
          </p:cNvPr>
          <p:cNvSpPr/>
          <p:nvPr/>
        </p:nvSpPr>
        <p:spPr>
          <a:xfrm>
            <a:off x="8121290" y="2257615"/>
            <a:ext cx="1619483" cy="16214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3649A8-C0F7-9CDA-3277-DE4FA9EA7A68}"/>
              </a:ext>
            </a:extLst>
          </p:cNvPr>
          <p:cNvSpPr/>
          <p:nvPr/>
        </p:nvSpPr>
        <p:spPr>
          <a:xfrm>
            <a:off x="9959742" y="445464"/>
            <a:ext cx="1619483" cy="16214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04FDD7-009C-3744-6DF5-960131083F6F}"/>
              </a:ext>
            </a:extLst>
          </p:cNvPr>
          <p:cNvSpPr/>
          <p:nvPr/>
        </p:nvSpPr>
        <p:spPr>
          <a:xfrm>
            <a:off x="8121290" y="445466"/>
            <a:ext cx="1619483" cy="16214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5F2C64-5121-4B5E-B70C-841A85096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75" y="2601135"/>
            <a:ext cx="4751388" cy="2555875"/>
          </a:xfrm>
        </p:spPr>
        <p:txBody>
          <a:bodyPr anchor="ctr" anchorCtr="0"/>
          <a:lstStyle/>
          <a:p>
            <a:r>
              <a:rPr lang="en-US" b="0" i="0" dirty="0">
                <a:effectLst/>
                <a:latin typeface="Aptos"/>
              </a:rPr>
              <a:t>Puppet Evolution</a:t>
            </a:r>
            <a:br>
              <a:rPr lang="en-US" dirty="0"/>
            </a:br>
            <a:r>
              <a:rPr lang="en-US" dirty="0">
                <a:solidFill>
                  <a:srgbClr val="FFAE1A"/>
                </a:solidFill>
              </a:rPr>
              <a:t>Key Changes and </a:t>
            </a:r>
            <a:r>
              <a:rPr lang="en-US" dirty="0" err="1">
                <a:solidFill>
                  <a:srgbClr val="FFAE1A"/>
                </a:solidFill>
              </a:rPr>
              <a:t>Modernisation</a:t>
            </a:r>
            <a:r>
              <a:rPr lang="en-US" dirty="0">
                <a:solidFill>
                  <a:srgbClr val="FFAE1A"/>
                </a:solidFill>
              </a:rPr>
              <a:t> Tips</a:t>
            </a:r>
            <a:endParaRPr lang="en-NZ" dirty="0">
              <a:solidFill>
                <a:srgbClr val="FFAE1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E983D-BA49-70DF-775A-EE1BE958B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David Sandilands</a:t>
            </a:r>
          </a:p>
          <a:p>
            <a:r>
              <a:rPr lang="en-US" sz="1400" dirty="0"/>
              <a:t>Puppet Community and Developer Relationship Lead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F2298-2C40-9C42-2695-00AA98CCD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February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73F23-FAE3-91C6-E282-6D5624A4FE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44" r="-4" b="10553"/>
          <a:stretch/>
        </p:blipFill>
        <p:spPr>
          <a:xfrm>
            <a:off x="8255850" y="580869"/>
            <a:ext cx="1350655" cy="1350651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6DA53DF4-843A-3744-943C-37BC423D3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r="14031" b="-4"/>
          <a:stretch/>
        </p:blipFill>
        <p:spPr bwMode="auto">
          <a:xfrm>
            <a:off x="6582752" y="580869"/>
            <a:ext cx="1170967" cy="20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uppet 8 for DevOps Engineers: Automate your infrastructure at an  enterprise scale: Amazon.co.uk: Sandilands, David: 9781803231709: Books">
            <a:extLst>
              <a:ext uri="{FF2B5EF4-FFF2-40B4-BE49-F238E27FC236}">
                <a16:creationId xmlns:a16="http://schemas.microsoft.com/office/drawing/2014/main" id="{3B9DF78E-84D9-F6C2-FD6A-2A60575F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8997"/>
          <a:stretch/>
        </p:blipFill>
        <p:spPr bwMode="auto">
          <a:xfrm>
            <a:off x="8255851" y="2387910"/>
            <a:ext cx="1350654" cy="13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83A40F-5187-F920-D99A-80440CE1F0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854" r="-3" b="13894"/>
          <a:stretch/>
        </p:blipFill>
        <p:spPr>
          <a:xfrm>
            <a:off x="10094011" y="580869"/>
            <a:ext cx="1350657" cy="1350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6DFFE-C0DE-99BD-F076-0A1CF45A17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9001" r="-4" b="-4"/>
          <a:stretch/>
        </p:blipFill>
        <p:spPr>
          <a:xfrm>
            <a:off x="10094011" y="2403145"/>
            <a:ext cx="1350654" cy="1350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4DF3BE-39F3-EA3B-BCD9-579BB58C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r="12956" b="-4"/>
          <a:stretch/>
        </p:blipFill>
        <p:spPr bwMode="auto">
          <a:xfrm>
            <a:off x="6583884" y="3138426"/>
            <a:ext cx="1170968" cy="20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4133C1-D529-AE95-E352-DDF646947D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332" y="1700990"/>
            <a:ext cx="2180631" cy="9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5EC2AA-ED43-05DA-5CF8-3BAA5C5CB03A}"/>
              </a:ext>
            </a:extLst>
          </p:cNvPr>
          <p:cNvSpPr/>
          <p:nvPr/>
        </p:nvSpPr>
        <p:spPr>
          <a:xfrm>
            <a:off x="6630186" y="1"/>
            <a:ext cx="5561814" cy="68580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817A13-A906-019B-0250-01794FBD34DF}"/>
              </a:ext>
            </a:extLst>
          </p:cNvPr>
          <p:cNvSpPr txBox="1"/>
          <p:nvPr/>
        </p:nvSpPr>
        <p:spPr>
          <a:xfrm>
            <a:off x="692727" y="1193168"/>
            <a:ext cx="5560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Use the Full Features of </a:t>
            </a:r>
            <a:r>
              <a:rPr lang="en-US" sz="4400" dirty="0">
                <a:solidFill>
                  <a:srgbClr val="FFAE1A"/>
                </a:solidFill>
              </a:rPr>
              <a:t>Custom Facts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686CD-D0D0-7543-B79B-FC178321DEC7}"/>
              </a:ext>
            </a:extLst>
          </p:cNvPr>
          <p:cNvSpPr txBox="1"/>
          <p:nvPr/>
        </p:nvSpPr>
        <p:spPr>
          <a:xfrm>
            <a:off x="692727" y="2942779"/>
            <a:ext cx="503381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Most people right as simple script and leave it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Timeouts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Weighted resolutions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Confine and features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Rescue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BBAE4-D079-BE51-97F7-7D1CD89C9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5" t="9723" r="6144" b="10438"/>
          <a:stretch/>
        </p:blipFill>
        <p:spPr>
          <a:xfrm>
            <a:off x="6714836" y="1849582"/>
            <a:ext cx="5403273" cy="31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B686CD-D0D0-7543-B79B-FC178321DEC7}"/>
              </a:ext>
            </a:extLst>
          </p:cNvPr>
          <p:cNvSpPr txBox="1"/>
          <p:nvPr/>
        </p:nvSpPr>
        <p:spPr>
          <a:xfrm>
            <a:off x="692728" y="2942779"/>
            <a:ext cx="217978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augeas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cron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host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mount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scheduled_task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selboolean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selmodule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36DF7-E9F4-50D4-5CBC-DEA56D11F937}"/>
              </a:ext>
            </a:extLst>
          </p:cNvPr>
          <p:cNvSpPr txBox="1"/>
          <p:nvPr/>
        </p:nvSpPr>
        <p:spPr>
          <a:xfrm>
            <a:off x="2502879" y="555859"/>
            <a:ext cx="7186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Core </a:t>
            </a:r>
            <a:r>
              <a:rPr lang="en-US" sz="4400" dirty="0">
                <a:solidFill>
                  <a:srgbClr val="FFAE1A"/>
                </a:solidFill>
              </a:rPr>
              <a:t>Types Removed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80D13-56F8-DDDE-9994-B80CCB24D1F5}"/>
              </a:ext>
            </a:extLst>
          </p:cNvPr>
          <p:cNvSpPr txBox="1"/>
          <p:nvPr/>
        </p:nvSpPr>
        <p:spPr>
          <a:xfrm>
            <a:off x="692727" y="211984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Puppet 6 (2018), a number of core types were moved to modules. Make sure you add to </a:t>
            </a:r>
            <a:r>
              <a:rPr lang="en-US" dirty="0" err="1"/>
              <a:t>Puppetfile</a:t>
            </a:r>
            <a:r>
              <a:rPr lang="en-US" dirty="0"/>
              <a:t> and fixtures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B63CD-117D-3C54-A378-BBE64B67E16D}"/>
              </a:ext>
            </a:extLst>
          </p:cNvPr>
          <p:cNvSpPr txBox="1"/>
          <p:nvPr/>
        </p:nvSpPr>
        <p:spPr>
          <a:xfrm>
            <a:off x="3084945" y="2942779"/>
            <a:ext cx="2530763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ssh_authorized_key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sshkey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yumrepo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zfs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zone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zpool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B7D286-1B67-1CB3-C789-9B38AE01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13" y="2345427"/>
            <a:ext cx="38385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0302C8-CF7B-8A16-BE28-52784C4E71A9}"/>
              </a:ext>
            </a:extLst>
          </p:cNvPr>
          <p:cNvSpPr/>
          <p:nvPr/>
        </p:nvSpPr>
        <p:spPr>
          <a:xfrm>
            <a:off x="0" y="3907666"/>
            <a:ext cx="6256421" cy="2159575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36DF7-E9F4-50D4-5CBC-DEA56D11F937}"/>
              </a:ext>
            </a:extLst>
          </p:cNvPr>
          <p:cNvSpPr txBox="1"/>
          <p:nvPr/>
        </p:nvSpPr>
        <p:spPr>
          <a:xfrm>
            <a:off x="2502879" y="555859"/>
            <a:ext cx="7186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Roles and </a:t>
            </a:r>
            <a:r>
              <a:rPr lang="en-US" sz="4400" dirty="0">
                <a:solidFill>
                  <a:srgbClr val="FFAE1A"/>
                </a:solidFill>
              </a:rPr>
              <a:t>Profiles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80D13-56F8-DDDE-9994-B80CCB24D1F5}"/>
              </a:ext>
            </a:extLst>
          </p:cNvPr>
          <p:cNvSpPr txBox="1"/>
          <p:nvPr/>
        </p:nvSpPr>
        <p:spPr>
          <a:xfrm>
            <a:off x="776948" y="1720840"/>
            <a:ext cx="395316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Way back in 2014, Gary </a:t>
            </a:r>
            <a:r>
              <a:rPr lang="en-US" sz="1800" dirty="0" err="1"/>
              <a:t>Larizza</a:t>
            </a:r>
            <a:r>
              <a:rPr lang="en-US" sz="1800" dirty="0"/>
              <a:t> first talked about roles and profiles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Gary always highlighted the idea that patterns weren’t supposed to be followed religiously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3DD9F4-8321-140F-D692-5EC8750D9F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3" b="6275"/>
          <a:stretch/>
        </p:blipFill>
        <p:spPr>
          <a:xfrm>
            <a:off x="6617922" y="1569780"/>
            <a:ext cx="5470375" cy="4516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006FCC-2182-FD3A-429B-E953D06BB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6" t="14655" r="4885" b="13773"/>
          <a:stretch/>
        </p:blipFill>
        <p:spPr>
          <a:xfrm>
            <a:off x="553452" y="4133373"/>
            <a:ext cx="5702969" cy="17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D49F7-7C89-B678-74F3-D8D39032E7BF}"/>
              </a:ext>
            </a:extLst>
          </p:cNvPr>
          <p:cNvSpPr txBox="1"/>
          <p:nvPr/>
        </p:nvSpPr>
        <p:spPr>
          <a:xfrm>
            <a:off x="1879512" y="555859"/>
            <a:ext cx="843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Move from ERB to </a:t>
            </a:r>
            <a:r>
              <a:rPr lang="en-US" sz="4400" dirty="0">
                <a:solidFill>
                  <a:srgbClr val="FFAE1A"/>
                </a:solidFill>
              </a:rPr>
              <a:t>ERP Templates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974AC-0D5C-9D57-0FC7-8BCB02D0AB7B}"/>
              </a:ext>
            </a:extLst>
          </p:cNvPr>
          <p:cNvSpPr txBox="1"/>
          <p:nvPr/>
        </p:nvSpPr>
        <p:spPr>
          <a:xfrm>
            <a:off x="1574624" y="1553964"/>
            <a:ext cx="904275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EPP v ERB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EPP is faster (due to only scoping facts needed)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EPP provides greater security as it has a limited scope and validates all data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ERB does not validate and drops non-existent variables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EPP comes with render and validate tools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EPP can process Sensitive without unwrapping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Watch out for </a:t>
            </a:r>
            <a:r>
              <a:rPr lang="en-US" dirty="0" err="1"/>
              <a:t>voxpupuli</a:t>
            </a:r>
            <a:r>
              <a:rPr lang="en-US" dirty="0"/>
              <a:t>/erb2epp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F04C3-D29B-860A-14B5-FFE70EA2C3B0}"/>
              </a:ext>
            </a:extLst>
          </p:cNvPr>
          <p:cNvSpPr/>
          <p:nvPr/>
        </p:nvSpPr>
        <p:spPr>
          <a:xfrm>
            <a:off x="0" y="4465684"/>
            <a:ext cx="12190476" cy="1850066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B61647-060A-88AB-31E4-72D57D567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" t="18457" r="5185" b="19507"/>
          <a:stretch/>
        </p:blipFill>
        <p:spPr>
          <a:xfrm>
            <a:off x="4171533" y="4564256"/>
            <a:ext cx="7668630" cy="1499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F18A6-3B24-4670-A1F3-2BEC7C4DC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1" t="24872" r="11043" b="28518"/>
          <a:stretch/>
        </p:blipFill>
        <p:spPr>
          <a:xfrm>
            <a:off x="638976" y="4548707"/>
            <a:ext cx="3229126" cy="8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9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D49F7-7C89-B678-74F3-D8D39032E7BF}"/>
              </a:ext>
            </a:extLst>
          </p:cNvPr>
          <p:cNvSpPr txBox="1"/>
          <p:nvPr/>
        </p:nvSpPr>
        <p:spPr>
          <a:xfrm>
            <a:off x="1879512" y="555859"/>
            <a:ext cx="843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Sensitive </a:t>
            </a:r>
            <a:r>
              <a:rPr lang="en-US" sz="4400" dirty="0">
                <a:solidFill>
                  <a:srgbClr val="FFAE1A"/>
                </a:solidFill>
              </a:rPr>
              <a:t>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974AC-0D5C-9D57-0FC7-8BCB02D0AB7B}"/>
              </a:ext>
            </a:extLst>
          </p:cNvPr>
          <p:cNvSpPr txBox="1"/>
          <p:nvPr/>
        </p:nvSpPr>
        <p:spPr>
          <a:xfrm>
            <a:off x="1574624" y="1553964"/>
            <a:ext cx="904275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Keep your data secure throughout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EPP Use </a:t>
            </a:r>
            <a:r>
              <a:rPr lang="en-US" dirty="0" err="1"/>
              <a:t>hiera-eyaml</a:t>
            </a:r>
            <a:r>
              <a:rPr lang="en-US" dirty="0"/>
              <a:t> at rest in </a:t>
            </a:r>
            <a:r>
              <a:rPr lang="en-US" dirty="0" err="1"/>
              <a:t>hiera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 Sensitive data in the catalog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node_encrypt</a:t>
            </a:r>
            <a:r>
              <a:rPr lang="en-US" dirty="0"/>
              <a:t> for transport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F04C3-D29B-860A-14B5-FFE70EA2C3B0}"/>
              </a:ext>
            </a:extLst>
          </p:cNvPr>
          <p:cNvSpPr/>
          <p:nvPr/>
        </p:nvSpPr>
        <p:spPr>
          <a:xfrm>
            <a:off x="0" y="3625413"/>
            <a:ext cx="12190476" cy="2690337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23DF2-5EC4-AC42-2D63-9B81FFF4B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0" t="20451" r="11910" b="21156"/>
          <a:stretch/>
        </p:blipFill>
        <p:spPr>
          <a:xfrm>
            <a:off x="5635848" y="4070353"/>
            <a:ext cx="2838267" cy="1266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5F6AB3-B566-B977-5D56-5A4AC1AA7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62" t="19099" r="11223" b="19010"/>
          <a:stretch/>
        </p:blipFill>
        <p:spPr>
          <a:xfrm>
            <a:off x="8771868" y="4094109"/>
            <a:ext cx="2838267" cy="1424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2E5C2-5445-744E-A2B6-CA72316D19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51" t="19206" r="7154" b="18443"/>
          <a:stretch/>
        </p:blipFill>
        <p:spPr>
          <a:xfrm>
            <a:off x="457797" y="4102252"/>
            <a:ext cx="5081776" cy="141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D49F7-7C89-B678-74F3-D8D39032E7BF}"/>
              </a:ext>
            </a:extLst>
          </p:cNvPr>
          <p:cNvSpPr txBox="1"/>
          <p:nvPr/>
        </p:nvSpPr>
        <p:spPr>
          <a:xfrm>
            <a:off x="874189" y="555859"/>
            <a:ext cx="10443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Sensitive Templates and </a:t>
            </a:r>
            <a:r>
              <a:rPr lang="en-US" sz="4400" dirty="0">
                <a:solidFill>
                  <a:srgbClr val="FFAE1A"/>
                </a:solidFill>
              </a:rPr>
              <a:t>Deferred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974AC-0D5C-9D57-0FC7-8BCB02D0AB7B}"/>
              </a:ext>
            </a:extLst>
          </p:cNvPr>
          <p:cNvSpPr txBox="1"/>
          <p:nvPr/>
        </p:nvSpPr>
        <p:spPr>
          <a:xfrm>
            <a:off x="1731838" y="1553964"/>
            <a:ext cx="87283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Puppet 6.20 and later can evaluate Sensitive instead of having to unwrap in the template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As of Puppet </a:t>
            </a:r>
            <a:r>
              <a:rPr lang="en-GB" b="0" i="0" dirty="0">
                <a:solidFill>
                  <a:srgbClr val="171717"/>
                </a:solidFill>
                <a:effectLst/>
              </a:rPr>
              <a:t>7.17 / 8</a:t>
            </a:r>
            <a:r>
              <a:rPr lang="en-GB" dirty="0">
                <a:solidFill>
                  <a:srgbClr val="171717"/>
                </a:solidFill>
              </a:rPr>
              <a:t>,</a:t>
            </a:r>
            <a:r>
              <a:rPr lang="en-GB" b="0" i="0" dirty="0">
                <a:solidFill>
                  <a:srgbClr val="171717"/>
                </a:solidFill>
                <a:effectLst/>
              </a:rPr>
              <a:t> </a:t>
            </a:r>
            <a:r>
              <a:rPr lang="en-GB" dirty="0">
                <a:solidFill>
                  <a:srgbClr val="171717"/>
                </a:solidFill>
              </a:rPr>
              <a:t>deferred functions are lazily</a:t>
            </a:r>
            <a:r>
              <a:rPr lang="en-GB" b="0" i="0" dirty="0">
                <a:solidFill>
                  <a:srgbClr val="171717"/>
                </a:solidFill>
                <a:effectLst/>
              </a:rPr>
              <a:t> evaluated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F04C3-D29B-860A-14B5-FFE70EA2C3B0}"/>
              </a:ext>
            </a:extLst>
          </p:cNvPr>
          <p:cNvSpPr/>
          <p:nvPr/>
        </p:nvSpPr>
        <p:spPr>
          <a:xfrm>
            <a:off x="0" y="3072809"/>
            <a:ext cx="12190476" cy="3242941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CE12E-13D2-10F7-F27F-0BF9B8C8A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6" t="13350" r="5217" b="14585"/>
          <a:stretch/>
        </p:blipFill>
        <p:spPr>
          <a:xfrm>
            <a:off x="1890501" y="3274827"/>
            <a:ext cx="8410997" cy="27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0302C8-CF7B-8A16-BE28-52784C4E71A9}"/>
              </a:ext>
            </a:extLst>
          </p:cNvPr>
          <p:cNvSpPr/>
          <p:nvPr/>
        </p:nvSpPr>
        <p:spPr>
          <a:xfrm>
            <a:off x="0" y="4808674"/>
            <a:ext cx="12192000" cy="1399548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36DF7-E9F4-50D4-5CBC-DEA56D11F937}"/>
              </a:ext>
            </a:extLst>
          </p:cNvPr>
          <p:cNvSpPr txBox="1"/>
          <p:nvPr/>
        </p:nvSpPr>
        <p:spPr>
          <a:xfrm>
            <a:off x="2502879" y="555859"/>
            <a:ext cx="7186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Trusted </a:t>
            </a:r>
            <a:r>
              <a:rPr lang="en-US" sz="4400" dirty="0">
                <a:solidFill>
                  <a:srgbClr val="FFAE1A"/>
                </a:solidFill>
              </a:rPr>
              <a:t>Facts and Commands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80D13-56F8-DDDE-9994-B80CCB24D1F5}"/>
              </a:ext>
            </a:extLst>
          </p:cNvPr>
          <p:cNvSpPr txBox="1"/>
          <p:nvPr/>
        </p:nvSpPr>
        <p:spPr>
          <a:xfrm>
            <a:off x="776948" y="1784638"/>
            <a:ext cx="395316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Introduced in </a:t>
            </a:r>
            <a:r>
              <a:rPr lang="en-GB" dirty="0"/>
              <a:t>Puppet 6.11 (2021)</a:t>
            </a:r>
            <a:r>
              <a:rPr lang="en-US" dirty="0"/>
              <a:t> to access external data or make </a:t>
            </a:r>
            <a:r>
              <a:rPr lang="en-US" dirty="0" err="1"/>
              <a:t>hiera</a:t>
            </a:r>
            <a:r>
              <a:rPr lang="en-US" dirty="0"/>
              <a:t> and classification flexible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Check out </a:t>
            </a:r>
            <a:r>
              <a:rPr lang="en-US" dirty="0">
                <a:solidFill>
                  <a:srgbClr val="FFAE1A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puppetlabs/puppet-data-service on GitHub</a:t>
            </a:r>
            <a:endParaRPr lang="en-US" dirty="0">
              <a:solidFill>
                <a:srgbClr val="FFAE1A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Puppet Docs: </a:t>
            </a:r>
            <a:r>
              <a:rPr lang="en-US" dirty="0">
                <a:solidFill>
                  <a:srgbClr val="FFAE1A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Integration with External Data Providers</a:t>
            </a:r>
            <a:endParaRPr lang="en-US" dirty="0">
              <a:solidFill>
                <a:srgbClr val="FFAE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C5536-10F5-071B-DADA-8D6317919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758" y="1504079"/>
            <a:ext cx="6620540" cy="2959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FC5304-488C-77C1-54A9-3A933DD325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26" t="22717" r="5643" b="22072"/>
          <a:stretch/>
        </p:blipFill>
        <p:spPr>
          <a:xfrm>
            <a:off x="896346" y="4966187"/>
            <a:ext cx="6822891" cy="10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0302C8-CF7B-8A16-BE28-52784C4E71A9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36DF7-E9F4-50D4-5CBC-DEA56D11F937}"/>
              </a:ext>
            </a:extLst>
          </p:cNvPr>
          <p:cNvSpPr txBox="1"/>
          <p:nvPr/>
        </p:nvSpPr>
        <p:spPr>
          <a:xfrm>
            <a:off x="875416" y="1140650"/>
            <a:ext cx="3953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Lambdas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80D13-56F8-DDDE-9994-B80CCB24D1F5}"/>
              </a:ext>
            </a:extLst>
          </p:cNvPr>
          <p:cNvSpPr txBox="1"/>
          <p:nvPr/>
        </p:nvSpPr>
        <p:spPr>
          <a:xfrm>
            <a:off x="875415" y="2103612"/>
            <a:ext cx="3953164" cy="355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Inline templates or defined types were common before Puppet 4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17  functions create confusion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Just look at the most common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each  2799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map 425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filter 233 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reduce 141 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unique 168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3714A2-2114-4B3F-D4BB-07B05FDDA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6" t="7452" r="7759" b="7074"/>
          <a:stretch/>
        </p:blipFill>
        <p:spPr>
          <a:xfrm>
            <a:off x="6751673" y="127588"/>
            <a:ext cx="4479320" cy="4455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D5867-25E7-7FBC-C566-0DD817CA13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50" t="13453" r="7746" b="16894"/>
          <a:stretch/>
        </p:blipFill>
        <p:spPr>
          <a:xfrm>
            <a:off x="6751673" y="4529469"/>
            <a:ext cx="4564912" cy="200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236DF7-E9F4-50D4-5CBC-DEA56D11F937}"/>
              </a:ext>
            </a:extLst>
          </p:cNvPr>
          <p:cNvSpPr txBox="1"/>
          <p:nvPr/>
        </p:nvSpPr>
        <p:spPr>
          <a:xfrm>
            <a:off x="875416" y="651548"/>
            <a:ext cx="477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Outdated </a:t>
            </a:r>
            <a:r>
              <a:rPr lang="en-US" sz="4400" dirty="0">
                <a:solidFill>
                  <a:srgbClr val="FFAE1A"/>
                </a:solidFill>
              </a:rPr>
              <a:t>Modules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80D13-56F8-DDDE-9994-B80CCB24D1F5}"/>
              </a:ext>
            </a:extLst>
          </p:cNvPr>
          <p:cNvSpPr txBox="1"/>
          <p:nvPr/>
        </p:nvSpPr>
        <p:spPr>
          <a:xfrm>
            <a:off x="875415" y="1550720"/>
            <a:ext cx="3953164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dirty="0">
                <a:solidFill>
                  <a:srgbClr val="FFAE1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Forge Compatibility Report</a:t>
            </a:r>
            <a:r>
              <a:rPr lang="en-US" dirty="0">
                <a:solidFill>
                  <a:srgbClr val="FFAE1A"/>
                </a:solidFill>
              </a:rPr>
              <a:t> </a:t>
            </a:r>
            <a:r>
              <a:rPr lang="en-US" dirty="0"/>
              <a:t>to check for outdated modules</a:t>
            </a:r>
            <a:endParaRPr lang="en-GB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Subscribe to individual modules to get notified when there's an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8CF77-55B2-D2A3-E676-3888E65920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3" r="2142"/>
          <a:stretch/>
        </p:blipFill>
        <p:spPr>
          <a:xfrm>
            <a:off x="201282" y="3183790"/>
            <a:ext cx="5699753" cy="3163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0E2380-2D51-6875-87FE-D67EF49EE1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892"/>
          <a:stretch/>
        </p:blipFill>
        <p:spPr>
          <a:xfrm>
            <a:off x="6175840" y="911500"/>
            <a:ext cx="6016160" cy="50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D49F7-7C89-B678-74F3-D8D39032E7BF}"/>
              </a:ext>
            </a:extLst>
          </p:cNvPr>
          <p:cNvSpPr txBox="1"/>
          <p:nvPr/>
        </p:nvSpPr>
        <p:spPr>
          <a:xfrm>
            <a:off x="874189" y="555859"/>
            <a:ext cx="10443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Get Rid of </a:t>
            </a:r>
            <a:r>
              <a:rPr lang="en-US" sz="4400" dirty="0">
                <a:solidFill>
                  <a:srgbClr val="FFAE1A"/>
                </a:solidFill>
              </a:rPr>
              <a:t>Unused Code and Modules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974AC-0D5C-9D57-0FC7-8BCB02D0AB7B}"/>
              </a:ext>
            </a:extLst>
          </p:cNvPr>
          <p:cNvSpPr txBox="1"/>
          <p:nvPr/>
        </p:nvSpPr>
        <p:spPr>
          <a:xfrm>
            <a:off x="1731838" y="1553964"/>
            <a:ext cx="872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AE1A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voxpupuli/</a:t>
            </a:r>
            <a:r>
              <a:rPr lang="en-GB" dirty="0">
                <a:solidFill>
                  <a:srgbClr val="FFAE1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puppet-ghostbuster</a:t>
            </a:r>
            <a:r>
              <a:rPr lang="en-GB" dirty="0">
                <a:solidFill>
                  <a:srgbClr val="FFAE1A"/>
                </a:solidFill>
              </a:rPr>
              <a:t> </a:t>
            </a:r>
            <a:r>
              <a:rPr lang="en-GB" dirty="0"/>
              <a:t>on GitHub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F04C3-D29B-860A-14B5-FFE70EA2C3B0}"/>
              </a:ext>
            </a:extLst>
          </p:cNvPr>
          <p:cNvSpPr/>
          <p:nvPr/>
        </p:nvSpPr>
        <p:spPr>
          <a:xfrm>
            <a:off x="0" y="2402959"/>
            <a:ext cx="12190476" cy="3912792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780AA-450F-1A40-278E-AD0122334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3" t="9765" r="3651" b="11265"/>
          <a:stretch/>
        </p:blipFill>
        <p:spPr>
          <a:xfrm>
            <a:off x="1031358" y="2847609"/>
            <a:ext cx="10286454" cy="29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827ADF-4E5E-63F9-E765-B888F4A5264E}"/>
              </a:ext>
            </a:extLst>
          </p:cNvPr>
          <p:cNvSpPr/>
          <p:nvPr/>
        </p:nvSpPr>
        <p:spPr>
          <a:xfrm>
            <a:off x="482065" y="1338394"/>
            <a:ext cx="11217616" cy="940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98069-2A21-AC17-8874-B1336B865E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37" r="3" b="3"/>
          <a:stretch/>
        </p:blipFill>
        <p:spPr>
          <a:xfrm>
            <a:off x="4310677" y="2573899"/>
            <a:ext cx="3517118" cy="357097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F9CCD1D-9923-61D1-3859-451BE83EE8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91" r="16905" b="-1"/>
          <a:stretch/>
        </p:blipFill>
        <p:spPr>
          <a:xfrm>
            <a:off x="8162336" y="2573899"/>
            <a:ext cx="3537345" cy="3591464"/>
          </a:xfrm>
          <a:prstGeom prst="rect">
            <a:avLst/>
          </a:prstGeom>
        </p:spPr>
      </p:pic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0FE244A-1FD7-C18F-9BB5-009814011B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9732" b="4"/>
          <a:stretch/>
        </p:blipFill>
        <p:spPr>
          <a:xfrm>
            <a:off x="482065" y="2573899"/>
            <a:ext cx="3517120" cy="3570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3F9996-3E93-E132-2CAC-CA8E355936DC}"/>
              </a:ext>
            </a:extLst>
          </p:cNvPr>
          <p:cNvSpPr txBox="1"/>
          <p:nvPr/>
        </p:nvSpPr>
        <p:spPr>
          <a:xfrm>
            <a:off x="1971126" y="1515126"/>
            <a:ext cx="337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Puppet Development Kit (PDK)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Puppet VS Code extension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B4D39-88AA-8E11-61B7-8F46F88E7815}"/>
              </a:ext>
            </a:extLst>
          </p:cNvPr>
          <p:cNvSpPr txBox="1"/>
          <p:nvPr/>
        </p:nvSpPr>
        <p:spPr>
          <a:xfrm>
            <a:off x="3047360" y="343799"/>
            <a:ext cx="6097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Use the </a:t>
            </a:r>
            <a:r>
              <a:rPr lang="en-US" sz="4000" dirty="0">
                <a:solidFill>
                  <a:srgbClr val="FFAE1A"/>
                </a:solidFill>
              </a:rPr>
              <a:t>Right Tools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E82CE-6C89-78CB-2C6F-A910D7496F6D}"/>
              </a:ext>
            </a:extLst>
          </p:cNvPr>
          <p:cNvSpPr txBox="1"/>
          <p:nvPr/>
        </p:nvSpPr>
        <p:spPr>
          <a:xfrm>
            <a:off x="5882114" y="1515126"/>
            <a:ext cx="456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Dev tools and approaches from Vox </a:t>
            </a:r>
            <a:r>
              <a:rPr lang="en-US" sz="1800" dirty="0" err="1"/>
              <a:t>Pupuli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AI like GitHub </a:t>
            </a:r>
            <a:r>
              <a:rPr lang="en-US" sz="1800" dirty="0" err="1"/>
              <a:t>CoPilot</a:t>
            </a:r>
            <a:r>
              <a:rPr lang="en-US" sz="1800" dirty="0"/>
              <a:t> (responsibly)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D49F7-7C89-B678-74F3-D8D39032E7BF}"/>
              </a:ext>
            </a:extLst>
          </p:cNvPr>
          <p:cNvSpPr txBox="1"/>
          <p:nvPr/>
        </p:nvSpPr>
        <p:spPr>
          <a:xfrm>
            <a:off x="874189" y="555859"/>
            <a:ext cx="10443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Testing and </a:t>
            </a:r>
            <a:r>
              <a:rPr lang="en-US" sz="4400" dirty="0">
                <a:solidFill>
                  <a:srgbClr val="FFAE1A"/>
                </a:solidFill>
              </a:rPr>
              <a:t>Debugging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974AC-0D5C-9D57-0FC7-8BCB02D0AB7B}"/>
              </a:ext>
            </a:extLst>
          </p:cNvPr>
          <p:cNvSpPr txBox="1"/>
          <p:nvPr/>
        </p:nvSpPr>
        <p:spPr>
          <a:xfrm>
            <a:off x="2437772" y="1538575"/>
            <a:ext cx="4509473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At least add a compile test, PDK </a:t>
            </a:r>
            <a:r>
              <a:rPr lang="en-GB" b="0" i="0" dirty="0">
                <a:effectLst/>
              </a:rPr>
              <a:t>--add-tests</a:t>
            </a:r>
            <a:endParaRPr lang="en-US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Enforce coverage completion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096E8-E38C-2511-3CF5-40CB05588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271" y="2674711"/>
            <a:ext cx="6753457" cy="3791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26B626-6CA4-238C-6826-A9C89E7D7030}"/>
              </a:ext>
            </a:extLst>
          </p:cNvPr>
          <p:cNvSpPr txBox="1"/>
          <p:nvPr/>
        </p:nvSpPr>
        <p:spPr>
          <a:xfrm>
            <a:off x="7513852" y="1538575"/>
            <a:ext cx="3065545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Use Onceover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Use AI responsibly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8F025D-B96B-C14A-9418-A7348FDAD975}"/>
              </a:ext>
            </a:extLst>
          </p:cNvPr>
          <p:cNvSpPr/>
          <p:nvPr/>
        </p:nvSpPr>
        <p:spPr>
          <a:xfrm>
            <a:off x="1" y="-30958"/>
            <a:ext cx="6285052" cy="68889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4F67EA-8F4A-8259-0884-758F454AED10}"/>
              </a:ext>
            </a:extLst>
          </p:cNvPr>
          <p:cNvSpPr/>
          <p:nvPr/>
        </p:nvSpPr>
        <p:spPr>
          <a:xfrm>
            <a:off x="731135" y="619153"/>
            <a:ext cx="5472895" cy="5584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9B974-E817-9254-E4F7-2A91A6FCBB57}"/>
              </a:ext>
            </a:extLst>
          </p:cNvPr>
          <p:cNvSpPr txBox="1"/>
          <p:nvPr/>
        </p:nvSpPr>
        <p:spPr>
          <a:xfrm>
            <a:off x="1423685" y="1565613"/>
            <a:ext cx="25927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Packages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45520-1C3D-BF42-FD4D-C1BA228FE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3" b="7083"/>
          <a:stretch/>
        </p:blipFill>
        <p:spPr>
          <a:xfrm>
            <a:off x="6204030" y="0"/>
            <a:ext cx="5987970" cy="6857996"/>
          </a:xfrm>
          <a:prstGeom prst="rect">
            <a:avLst/>
          </a:prstGeom>
        </p:spPr>
      </p:pic>
      <p:sp>
        <p:nvSpPr>
          <p:cNvPr id="14" name="Google Shape;428;p23">
            <a:extLst>
              <a:ext uri="{FF2B5EF4-FFF2-40B4-BE49-F238E27FC236}">
                <a16:creationId xmlns:a16="http://schemas.microsoft.com/office/drawing/2014/main" id="{B78B451C-7931-D7DF-EB50-E22B5F22FEA4}"/>
              </a:ext>
            </a:extLst>
          </p:cNvPr>
          <p:cNvSpPr/>
          <p:nvPr/>
        </p:nvSpPr>
        <p:spPr>
          <a:xfrm>
            <a:off x="1423685" y="2895964"/>
            <a:ext cx="3981692" cy="264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Aft>
                <a:spcPts val="1800"/>
              </a:spcAft>
              <a:buClr>
                <a:srgbClr val="40404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In 0.x versions of Puppet, some users found having too many package resources slowed everything down.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40404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/>
              <a:t>So they created repos where a profile could install a single package and pull all dependencies down.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A18403-AC96-FE0A-2133-9A678EB9561F}"/>
              </a:ext>
            </a:extLst>
          </p:cNvPr>
          <p:cNvCxnSpPr/>
          <p:nvPr/>
        </p:nvCxnSpPr>
        <p:spPr>
          <a:xfrm>
            <a:off x="1527326" y="2349657"/>
            <a:ext cx="3981692" cy="0"/>
          </a:xfrm>
          <a:prstGeom prst="line">
            <a:avLst/>
          </a:prstGeom>
          <a:ln w="28575">
            <a:solidFill>
              <a:srgbClr val="FFA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69914-F5D6-67B2-BB7B-0FAC9D8981E7}"/>
              </a:ext>
            </a:extLst>
          </p:cNvPr>
          <p:cNvSpPr/>
          <p:nvPr/>
        </p:nvSpPr>
        <p:spPr>
          <a:xfrm>
            <a:off x="1" y="2743206"/>
            <a:ext cx="12190476" cy="324091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0EA5D-A389-E12F-CF30-2F9AF87CA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7" t="14354" r="6665" b="25544"/>
          <a:stretch/>
        </p:blipFill>
        <p:spPr>
          <a:xfrm>
            <a:off x="1290115" y="2743206"/>
            <a:ext cx="9611770" cy="3125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C0C7D9-AA92-19DD-52B9-9CFF9C086353}"/>
              </a:ext>
            </a:extLst>
          </p:cNvPr>
          <p:cNvSpPr txBox="1"/>
          <p:nvPr/>
        </p:nvSpPr>
        <p:spPr>
          <a:xfrm>
            <a:off x="4128304" y="555859"/>
            <a:ext cx="3935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Stages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8FA161-D8E8-887C-9CFF-8511FE484920}"/>
              </a:ext>
            </a:extLst>
          </p:cNvPr>
          <p:cNvSpPr txBox="1"/>
          <p:nvPr/>
        </p:nvSpPr>
        <p:spPr>
          <a:xfrm>
            <a:off x="2754250" y="1595446"/>
            <a:ext cx="207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AE1A"/>
                </a:solidFill>
              </a:rPr>
              <a:t>DON’T</a:t>
            </a:r>
            <a:endParaRPr lang="en-US" b="1" dirty="0">
              <a:solidFill>
                <a:srgbClr val="FFAE1A"/>
              </a:solidFill>
            </a:endParaRPr>
          </a:p>
          <a:p>
            <a:r>
              <a:rPr lang="en-US" sz="1800" dirty="0"/>
              <a:t>Just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FFAE1A"/>
                </a:solidFill>
              </a:rPr>
              <a:t>DON’T</a:t>
            </a:r>
            <a:endParaRPr lang="en-GB" sz="1800" b="1" dirty="0">
              <a:solidFill>
                <a:srgbClr val="FFAE1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03F44-3ADD-0B5D-ED75-E7A7DF0598AB}"/>
              </a:ext>
            </a:extLst>
          </p:cNvPr>
          <p:cNvSpPr txBox="1"/>
          <p:nvPr/>
        </p:nvSpPr>
        <p:spPr>
          <a:xfrm>
            <a:off x="5222111" y="1595447"/>
            <a:ext cx="587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Typical early setups, replicating the flow of scripts.</a:t>
            </a:r>
            <a:endParaRPr lang="en-GB" sz="1800" dirty="0"/>
          </a:p>
          <a:p>
            <a:r>
              <a:rPr lang="en-US" sz="1800" dirty="0"/>
              <a:t>Makes maintenance and expansion hard.</a:t>
            </a:r>
            <a:endParaRPr lang="en-GB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816503-5EF2-91A7-CEF1-645187F8F36B}"/>
              </a:ext>
            </a:extLst>
          </p:cNvPr>
          <p:cNvGrpSpPr/>
          <p:nvPr/>
        </p:nvGrpSpPr>
        <p:grpSpPr>
          <a:xfrm>
            <a:off x="2086375" y="1643711"/>
            <a:ext cx="545870" cy="545870"/>
            <a:chOff x="2086375" y="1596387"/>
            <a:chExt cx="545870" cy="54587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305A32-99D4-702D-BF38-6CB75C36572C}"/>
                </a:ext>
              </a:extLst>
            </p:cNvPr>
            <p:cNvSpPr/>
            <p:nvPr/>
          </p:nvSpPr>
          <p:spPr>
            <a:xfrm>
              <a:off x="2086375" y="1596387"/>
              <a:ext cx="545870" cy="545870"/>
            </a:xfrm>
            <a:prstGeom prst="ellipse">
              <a:avLst/>
            </a:prstGeom>
            <a:noFill/>
            <a:ln w="38100">
              <a:solidFill>
                <a:srgbClr val="FFAE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5FDBBC-932B-4A89-C1AB-D27BFB06BE1F}"/>
                </a:ext>
              </a:extLst>
            </p:cNvPr>
            <p:cNvCxnSpPr>
              <a:stCxn id="13" idx="7"/>
              <a:endCxn id="13" idx="3"/>
            </p:cNvCxnSpPr>
            <p:nvPr/>
          </p:nvCxnSpPr>
          <p:spPr>
            <a:xfrm flipH="1">
              <a:off x="2166316" y="1676328"/>
              <a:ext cx="385988" cy="385988"/>
            </a:xfrm>
            <a:prstGeom prst="line">
              <a:avLst/>
            </a:prstGeom>
            <a:ln w="38100">
              <a:solidFill>
                <a:srgbClr val="FFAE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631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D49F7-7C89-B678-74F3-D8D39032E7BF}"/>
              </a:ext>
            </a:extLst>
          </p:cNvPr>
          <p:cNvSpPr txBox="1"/>
          <p:nvPr/>
        </p:nvSpPr>
        <p:spPr>
          <a:xfrm>
            <a:off x="2502879" y="555859"/>
            <a:ext cx="7186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site.pp</a:t>
            </a:r>
            <a:r>
              <a:rPr lang="en-US" sz="4400" dirty="0"/>
              <a:t> and </a:t>
            </a:r>
            <a:r>
              <a:rPr lang="en-US" sz="4400" dirty="0">
                <a:solidFill>
                  <a:srgbClr val="FFAE1A"/>
                </a:solidFill>
              </a:rPr>
              <a:t>Module Defaults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974AC-0D5C-9D57-0FC7-8BCB02D0AB7B}"/>
              </a:ext>
            </a:extLst>
          </p:cNvPr>
          <p:cNvSpPr txBox="1"/>
          <p:nvPr/>
        </p:nvSpPr>
        <p:spPr>
          <a:xfrm>
            <a:off x="1574624" y="1607127"/>
            <a:ext cx="9042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Do not use style defaults outside of </a:t>
            </a:r>
            <a:r>
              <a:rPr lang="en-US" sz="1800" dirty="0" err="1"/>
              <a:t>site.pp</a:t>
            </a:r>
            <a:endParaRPr lang="en-US" sz="18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Legacy style defaults </a:t>
            </a:r>
            <a:r>
              <a:rPr lang="en-US" sz="1800" i="1" dirty="0">
                <a:cs typeface="Calibri" panose="020F0502020204030204" pitchFamily="34" charset="0"/>
              </a:rPr>
              <a:t>"should occur </a:t>
            </a:r>
            <a:r>
              <a:rPr lang="en-US" sz="1800" b="1" i="1" dirty="0">
                <a:cs typeface="Calibri" panose="020F0502020204030204" pitchFamily="34" charset="0"/>
              </a:rPr>
              <a:t>only at the top scope in your site manifest</a:t>
            </a:r>
            <a:r>
              <a:rPr lang="en-US" sz="1800" i="1" dirty="0">
                <a:cs typeface="Calibri" panose="020F0502020204030204" pitchFamily="34" charset="0"/>
              </a:rPr>
              <a:t> … </a:t>
            </a:r>
            <a:r>
              <a:rPr lang="en-US" sz="1800" i="1" dirty="0">
                <a:ea typeface="+mn-lt"/>
                <a:cs typeface="Calibri" panose="020F0502020204030204" pitchFamily="34" charset="0"/>
              </a:rPr>
              <a:t>because resource defaults propagate through dynamic scope, which can have </a:t>
            </a:r>
            <a:r>
              <a:rPr lang="en-US" sz="1800" b="1" i="1" dirty="0">
                <a:ea typeface="+mn-lt"/>
                <a:cs typeface="Calibri" panose="020F0502020204030204" pitchFamily="34" charset="0"/>
              </a:rPr>
              <a:t>unpredictable effects far away from where the default was declared</a:t>
            </a:r>
            <a:r>
              <a:rPr lang="en-US" sz="1800" i="1" dirty="0">
                <a:ea typeface="+mn-lt"/>
                <a:cs typeface="Calibri" panose="020F0502020204030204" pitchFamily="34" charset="0"/>
              </a:rPr>
              <a:t>."</a:t>
            </a:r>
            <a:endParaRPr lang="en-US" i="1" dirty="0">
              <a:cs typeface="Calibri" panose="020F050202020403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site.pp</a:t>
            </a:r>
            <a:r>
              <a:rPr lang="en-US" sz="1800" dirty="0"/>
              <a:t> can create confusion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F04C3-D29B-860A-14B5-FFE70EA2C3B0}"/>
              </a:ext>
            </a:extLst>
          </p:cNvPr>
          <p:cNvSpPr/>
          <p:nvPr/>
        </p:nvSpPr>
        <p:spPr>
          <a:xfrm>
            <a:off x="1" y="3990811"/>
            <a:ext cx="12190476" cy="1930400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A82AB-0C3D-A67F-E1A4-9EC770868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87" t="19875" r="12654" b="20319"/>
          <a:stretch/>
        </p:blipFill>
        <p:spPr>
          <a:xfrm>
            <a:off x="4165600" y="3990810"/>
            <a:ext cx="38608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8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D49F7-7C89-B678-74F3-D8D39032E7BF}"/>
              </a:ext>
            </a:extLst>
          </p:cNvPr>
          <p:cNvSpPr txBox="1"/>
          <p:nvPr/>
        </p:nvSpPr>
        <p:spPr>
          <a:xfrm>
            <a:off x="2502879" y="555859"/>
            <a:ext cx="7186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Data </a:t>
            </a:r>
            <a:r>
              <a:rPr lang="en-US" sz="4400" dirty="0">
                <a:solidFill>
                  <a:srgbClr val="FFAE1A"/>
                </a:solidFill>
              </a:rPr>
              <a:t>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974AC-0D5C-9D57-0FC7-8BCB02D0AB7B}"/>
              </a:ext>
            </a:extLst>
          </p:cNvPr>
          <p:cNvSpPr txBox="1"/>
          <p:nvPr/>
        </p:nvSpPr>
        <p:spPr>
          <a:xfrm>
            <a:off x="1574624" y="1607127"/>
            <a:ext cx="904275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Introduced during Puppet 4 2015, default to strict in Puppet 8 2023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Validation and security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AI can be pretty good at putting in data types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Don’t forget an APL returning </a:t>
            </a:r>
            <a:r>
              <a:rPr lang="en-US" sz="1800" dirty="0" err="1"/>
              <a:t>undef</a:t>
            </a:r>
            <a:r>
              <a:rPr lang="en-US" sz="1800" dirty="0"/>
              <a:t> will error on Puppet 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F04C3-D29B-860A-14B5-FFE70EA2C3B0}"/>
              </a:ext>
            </a:extLst>
          </p:cNvPr>
          <p:cNvSpPr/>
          <p:nvPr/>
        </p:nvSpPr>
        <p:spPr>
          <a:xfrm>
            <a:off x="0" y="3950173"/>
            <a:ext cx="12190476" cy="2475345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B373D-1808-5422-F7A7-884D155BD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t="14039" r="7139" b="14813"/>
          <a:stretch/>
        </p:blipFill>
        <p:spPr>
          <a:xfrm>
            <a:off x="2997199" y="3950174"/>
            <a:ext cx="6197600" cy="24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869590-610E-CA69-D005-123C5199E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9" r="23077"/>
          <a:stretch/>
        </p:blipFill>
        <p:spPr>
          <a:xfrm>
            <a:off x="4782334" y="10"/>
            <a:ext cx="741680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8F025D-B96B-C14A-9418-A7348FDAD975}"/>
              </a:ext>
            </a:extLst>
          </p:cNvPr>
          <p:cNvSpPr/>
          <p:nvPr/>
        </p:nvSpPr>
        <p:spPr>
          <a:xfrm>
            <a:off x="5089237" y="7190835"/>
            <a:ext cx="6285052" cy="68889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9B974-E817-9254-E4F7-2A91A6FCBB57}"/>
              </a:ext>
            </a:extLst>
          </p:cNvPr>
          <p:cNvSpPr txBox="1"/>
          <p:nvPr/>
        </p:nvSpPr>
        <p:spPr>
          <a:xfrm>
            <a:off x="426160" y="582225"/>
            <a:ext cx="4085333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Overuse of </a:t>
            </a:r>
            <a:r>
              <a:rPr lang="en-US" sz="4400" dirty="0">
                <a:solidFill>
                  <a:srgbClr val="FFAE1A"/>
                </a:solidFill>
              </a:rPr>
              <a:t>Templates and Content</a:t>
            </a:r>
          </a:p>
        </p:txBody>
      </p:sp>
      <p:sp>
        <p:nvSpPr>
          <p:cNvPr id="14" name="Google Shape;428;p23">
            <a:extLst>
              <a:ext uri="{FF2B5EF4-FFF2-40B4-BE49-F238E27FC236}">
                <a16:creationId xmlns:a16="http://schemas.microsoft.com/office/drawing/2014/main" id="{B78B451C-7931-D7DF-EB50-E22B5F22FEA4}"/>
              </a:ext>
            </a:extLst>
          </p:cNvPr>
          <p:cNvSpPr/>
          <p:nvPr/>
        </p:nvSpPr>
        <p:spPr>
          <a:xfrm>
            <a:off x="426161" y="3071385"/>
            <a:ext cx="3981692" cy="264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Aft>
                <a:spcPts val="1800"/>
              </a:spcAft>
              <a:buClr>
                <a:srgbClr val="40404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cs typeface="Courier New"/>
              </a:rPr>
              <a:t>file_line</a:t>
            </a:r>
            <a:r>
              <a:rPr lang="en-US" sz="1800" dirty="0"/>
              <a:t> was introduced in </a:t>
            </a:r>
            <a:r>
              <a:rPr lang="en-US" sz="1800" dirty="0" err="1"/>
              <a:t>stdlib</a:t>
            </a:r>
            <a:r>
              <a:rPr lang="en-US" sz="1800" dirty="0"/>
              <a:t> 2.1 in 2014 around about Puppet 3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40404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/>
              <a:t>Before that, people used content/templates — or you battled with Augeas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40404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/>
              <a:t>A lot of things were just left </a:t>
            </a:r>
            <a:r>
              <a:rPr lang="en-US" sz="1800" b="1" dirty="0"/>
              <a:t>hardcoded or unmanaged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A18403-AC96-FE0A-2133-9A678EB9561F}"/>
              </a:ext>
            </a:extLst>
          </p:cNvPr>
          <p:cNvCxnSpPr/>
          <p:nvPr/>
        </p:nvCxnSpPr>
        <p:spPr>
          <a:xfrm>
            <a:off x="529802" y="2524018"/>
            <a:ext cx="3981692" cy="0"/>
          </a:xfrm>
          <a:prstGeom prst="line">
            <a:avLst/>
          </a:prstGeom>
          <a:ln w="28575">
            <a:solidFill>
              <a:srgbClr val="FFA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69914-F5D6-67B2-BB7B-0FAC9D8981E7}"/>
              </a:ext>
            </a:extLst>
          </p:cNvPr>
          <p:cNvSpPr/>
          <p:nvPr/>
        </p:nvSpPr>
        <p:spPr>
          <a:xfrm>
            <a:off x="1" y="2180781"/>
            <a:ext cx="12190476" cy="4677219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0C7D9-AA92-19DD-52B9-9CFF9C086353}"/>
              </a:ext>
            </a:extLst>
          </p:cNvPr>
          <p:cNvSpPr txBox="1"/>
          <p:nvPr/>
        </p:nvSpPr>
        <p:spPr>
          <a:xfrm>
            <a:off x="4128304" y="103288"/>
            <a:ext cx="3935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params.pp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03F44-3ADD-0B5D-ED75-E7A7DF0598AB}"/>
              </a:ext>
            </a:extLst>
          </p:cNvPr>
          <p:cNvSpPr txBox="1"/>
          <p:nvPr/>
        </p:nvSpPr>
        <p:spPr>
          <a:xfrm>
            <a:off x="1868355" y="1019422"/>
            <a:ext cx="381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Before we got to </a:t>
            </a:r>
            <a:r>
              <a:rPr lang="en-US" dirty="0" err="1"/>
              <a:t>Hiera</a:t>
            </a:r>
            <a:r>
              <a:rPr lang="en-US" dirty="0"/>
              <a:t> 5 in 2016 with Puppet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7E58B-73DD-8421-E8AF-3C4D6F1AE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42" t="7862" r="8884" b="7513"/>
          <a:stretch/>
        </p:blipFill>
        <p:spPr>
          <a:xfrm>
            <a:off x="1803779" y="2180782"/>
            <a:ext cx="3812712" cy="4250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C45494-E0C6-0EB1-6331-6B2C79E3D0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94" t="7378" r="9101" b="7862"/>
          <a:stretch/>
        </p:blipFill>
        <p:spPr>
          <a:xfrm>
            <a:off x="6442660" y="2180780"/>
            <a:ext cx="3668249" cy="46171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8591A6-7092-1D05-B688-E53A6F812F9E}"/>
              </a:ext>
            </a:extLst>
          </p:cNvPr>
          <p:cNvSpPr txBox="1"/>
          <p:nvPr/>
        </p:nvSpPr>
        <p:spPr>
          <a:xfrm>
            <a:off x="6527800" y="1019422"/>
            <a:ext cx="366824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"/>
              </a:spcAft>
              <a:buFont typeface="Arial" panose="020B0604020202020204" pitchFamily="34" charset="0"/>
              <a:buChar char="•"/>
            </a:pPr>
            <a:r>
              <a:rPr lang="en-US" dirty="0"/>
              <a:t>With </a:t>
            </a:r>
            <a:r>
              <a:rPr lang="en-US" dirty="0" err="1"/>
              <a:t>hiera</a:t>
            </a:r>
            <a:r>
              <a:rPr lang="en-US" dirty="0"/>
              <a:t>, we can simplify:</a:t>
            </a:r>
          </a:p>
          <a:p>
            <a:pPr marL="742950" lvl="1" indent="-285750">
              <a:spcAft>
                <a:spcPts val="125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22222"/>
                </a:solidFill>
                <a:effectLst/>
              </a:rPr>
              <a:t>No inherit from another class</a:t>
            </a:r>
          </a:p>
          <a:p>
            <a:pPr marL="742950" lvl="1" indent="-285750">
              <a:spcAft>
                <a:spcPts val="125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22222"/>
                </a:solidFill>
                <a:effectLst/>
              </a:rPr>
              <a:t>No need to use = operator</a:t>
            </a:r>
          </a:p>
          <a:p>
            <a:pPr marL="742950" lvl="1" indent="-285750">
              <a:spcAft>
                <a:spcPts val="125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</a:rPr>
              <a:t>No case/ifs</a:t>
            </a:r>
            <a:endParaRPr lang="en-US" sz="1400" b="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8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69C5CC-A598-D6DF-5C0C-28141A0DBA19}"/>
              </a:ext>
            </a:extLst>
          </p:cNvPr>
          <p:cNvSpPr/>
          <p:nvPr/>
        </p:nvSpPr>
        <p:spPr>
          <a:xfrm>
            <a:off x="0" y="3112654"/>
            <a:ext cx="5107709" cy="2871461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69914-F5D6-67B2-BB7B-0FAC9D8981E7}"/>
              </a:ext>
            </a:extLst>
          </p:cNvPr>
          <p:cNvSpPr/>
          <p:nvPr/>
        </p:nvSpPr>
        <p:spPr>
          <a:xfrm>
            <a:off x="5107709" y="3112654"/>
            <a:ext cx="7082768" cy="2871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0C7D9-AA92-19DD-52B9-9CFF9C086353}"/>
              </a:ext>
            </a:extLst>
          </p:cNvPr>
          <p:cNvSpPr txBox="1"/>
          <p:nvPr/>
        </p:nvSpPr>
        <p:spPr>
          <a:xfrm>
            <a:off x="4128304" y="555859"/>
            <a:ext cx="3935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Facts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03F44-3ADD-0B5D-ED75-E7A7DF0598AB}"/>
              </a:ext>
            </a:extLst>
          </p:cNvPr>
          <p:cNvSpPr txBox="1"/>
          <p:nvPr/>
        </p:nvSpPr>
        <p:spPr>
          <a:xfrm>
            <a:off x="942109" y="1456907"/>
            <a:ext cx="8063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Legacy facts were introduced in 2014 with the inclusion of </a:t>
            </a:r>
            <a:r>
              <a:rPr lang="en-GB" dirty="0" err="1"/>
              <a:t>Facter</a:t>
            </a:r>
            <a:r>
              <a:rPr lang="en-GB" dirty="0"/>
              <a:t> 2 in Puppet 3.2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Finally removed (by default) in Puppet 8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Use the facts['networking']['hostname’] instead of top scoped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EE3FE-34CD-57C7-426C-A64E55800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91"/>
          <a:stretch/>
        </p:blipFill>
        <p:spPr>
          <a:xfrm>
            <a:off x="196172" y="3429000"/>
            <a:ext cx="4834121" cy="20369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4CFF42-975E-709D-07FD-D6D8C0B01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941" y="3567685"/>
            <a:ext cx="6856223" cy="20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erforce CFD">
  <a:themeElements>
    <a:clrScheme name="Custom 11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2F6DB5"/>
      </a:accent1>
      <a:accent2>
        <a:srgbClr val="12234B"/>
      </a:accent2>
      <a:accent3>
        <a:srgbClr val="00AEEF"/>
      </a:accent3>
      <a:accent4>
        <a:srgbClr val="63A70A"/>
      </a:accent4>
      <a:accent5>
        <a:srgbClr val="CB2030"/>
      </a:accent5>
      <a:accent6>
        <a:srgbClr val="F08B20"/>
      </a:accent6>
      <a:hlink>
        <a:srgbClr val="24B6FF"/>
      </a:hlink>
      <a:folHlink>
        <a:srgbClr val="C8C8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668</Words>
  <Application>Microsoft Office PowerPoint</Application>
  <PresentationFormat>Widescreen</PresentationFormat>
  <Paragraphs>109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Courier New</vt:lpstr>
      <vt:lpstr>Perforce CFD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Kirsh</dc:creator>
  <cp:lastModifiedBy>Charlotte Clough</cp:lastModifiedBy>
  <cp:revision>94</cp:revision>
  <dcterms:created xsi:type="dcterms:W3CDTF">2019-03-01T15:15:54Z</dcterms:created>
  <dcterms:modified xsi:type="dcterms:W3CDTF">2025-01-30T18:44:28Z</dcterms:modified>
</cp:coreProperties>
</file>