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6" r:id="rId2"/>
    <p:sldId id="2607" r:id="rId3"/>
    <p:sldId id="2608" r:id="rId4"/>
    <p:sldId id="2609" r:id="rId5"/>
    <p:sldId id="2610" r:id="rId6"/>
    <p:sldId id="2612" r:id="rId7"/>
    <p:sldId id="2611" r:id="rId8"/>
    <p:sldId id="2613" r:id="rId9"/>
    <p:sldId id="2614" r:id="rId10"/>
    <p:sldId id="2615" r:id="rId11"/>
    <p:sldId id="26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lsea Teplitzky" initials="CT" lastIdx="11" clrIdx="0">
    <p:extLst>
      <p:ext uri="{19B8F6BF-5375-455C-9EA6-DF929625EA0E}">
        <p15:presenceInfo xmlns:p15="http://schemas.microsoft.com/office/powerpoint/2012/main" userId="S::cteplitzky@perforce.com::b488e48d-6074-4f3e-a673-6c7011bb331f" providerId="AD"/>
      </p:ext>
    </p:extLst>
  </p:cmAuthor>
  <p:cmAuthor id="2" name="Christine Bentsen" initials="CB" lastIdx="9" clrIdx="1">
    <p:extLst>
      <p:ext uri="{19B8F6BF-5375-455C-9EA6-DF929625EA0E}">
        <p15:presenceInfo xmlns:p15="http://schemas.microsoft.com/office/powerpoint/2012/main" userId="S::cbentsen@perforce.com::26acf990-ac94-4ad2-9ed2-a3dd9db9dc12" providerId="AD"/>
      </p:ext>
    </p:extLst>
  </p:cmAuthor>
  <p:cmAuthor id="3" name="Justin Reock" initials="JR" lastIdx="2" clrIdx="2">
    <p:extLst>
      <p:ext uri="{19B8F6BF-5375-455C-9EA6-DF929625EA0E}">
        <p15:presenceInfo xmlns:p15="http://schemas.microsoft.com/office/powerpoint/2012/main" userId="S::jreock@perforce.com::13ce7964-29c1-447b-afcb-48f4d16d98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E1A"/>
    <a:srgbClr val="0D1116"/>
    <a:srgbClr val="1E1E1E"/>
    <a:srgbClr val="A1EFE4"/>
    <a:srgbClr val="626483"/>
    <a:srgbClr val="EBFF87"/>
    <a:srgbClr val="B45BCF"/>
    <a:srgbClr val="00F769"/>
    <a:srgbClr val="EA51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2"/>
    <p:restoredTop sz="92367"/>
  </p:normalViewPr>
  <p:slideViewPr>
    <p:cSldViewPr snapToGrid="0">
      <p:cViewPr varScale="1">
        <p:scale>
          <a:sx n="147" d="100"/>
          <a:sy n="147" d="100"/>
        </p:scale>
        <p:origin x="66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454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wan" userId="9ff45c71-0b5d-494c-b738-d7a27b52273b" providerId="ADAL" clId="{C06A5709-B899-DD48-BC80-508AD321DAD3}"/>
    <pc:docChg chg="modSld">
      <pc:chgData name="David Swan" userId="9ff45c71-0b5d-494c-b738-d7a27b52273b" providerId="ADAL" clId="{C06A5709-B899-DD48-BC80-508AD321DAD3}" dt="2025-02-03T14:26:47.904" v="3" actId="1076"/>
      <pc:docMkLst>
        <pc:docMk/>
      </pc:docMkLst>
      <pc:sldChg chg="modSp mod">
        <pc:chgData name="David Swan" userId="9ff45c71-0b5d-494c-b738-d7a27b52273b" providerId="ADAL" clId="{C06A5709-B899-DD48-BC80-508AD321DAD3}" dt="2025-02-03T13:21:28.257" v="0" actId="14100"/>
        <pc:sldMkLst>
          <pc:docMk/>
          <pc:sldMk cId="2479391229" sldId="2607"/>
        </pc:sldMkLst>
        <pc:spChg chg="mod">
          <ac:chgData name="David Swan" userId="9ff45c71-0b5d-494c-b738-d7a27b52273b" providerId="ADAL" clId="{C06A5709-B899-DD48-BC80-508AD321DAD3}" dt="2025-02-03T13:21:28.257" v="0" actId="14100"/>
          <ac:spMkLst>
            <pc:docMk/>
            <pc:sldMk cId="2479391229" sldId="2607"/>
            <ac:spMk id="5" creationId="{CA3F9996-3E93-E132-2CAC-CA8E355936DC}"/>
          </ac:spMkLst>
        </pc:spChg>
      </pc:sldChg>
      <pc:sldChg chg="modSp mod">
        <pc:chgData name="David Swan" userId="9ff45c71-0b5d-494c-b738-d7a27b52273b" providerId="ADAL" clId="{C06A5709-B899-DD48-BC80-508AD321DAD3}" dt="2025-02-03T14:26:47.904" v="3" actId="1076"/>
        <pc:sldMkLst>
          <pc:docMk/>
          <pc:sldMk cId="4063533578" sldId="2609"/>
        </pc:sldMkLst>
        <pc:picChg chg="mod">
          <ac:chgData name="David Swan" userId="9ff45c71-0b5d-494c-b738-d7a27b52273b" providerId="ADAL" clId="{C06A5709-B899-DD48-BC80-508AD321DAD3}" dt="2025-02-03T14:26:42.505" v="2" actId="1076"/>
          <ac:picMkLst>
            <pc:docMk/>
            <pc:sldMk cId="4063533578" sldId="2609"/>
            <ac:picMk id="10" creationId="{9D48857C-6496-A4D8-D0C6-21F9AC690254}"/>
          </ac:picMkLst>
        </pc:picChg>
        <pc:picChg chg="mod">
          <ac:chgData name="David Swan" userId="9ff45c71-0b5d-494c-b738-d7a27b52273b" providerId="ADAL" clId="{C06A5709-B899-DD48-BC80-508AD321DAD3}" dt="2025-02-03T14:26:47.904" v="3" actId="1076"/>
          <ac:picMkLst>
            <pc:docMk/>
            <pc:sldMk cId="4063533578" sldId="2609"/>
            <ac:picMk id="11" creationId="{BB6D2B1C-ED20-4E62-429A-717E1021282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F43582-B694-6242-88E0-E0DFD02FB3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BBCDD-583B-1E45-9717-9B1E94228F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84556-E337-9B47-97E6-7ECCF22A42B3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A5AA2-D05D-554C-BF54-32587EFDD1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5CED4-8934-074F-8204-ED267470E9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A5C92-A53D-E946-BFAD-7D3C93C04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25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C391D-C5EA-0B4E-9CE0-90085D284321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9B2D9-4698-024D-914F-BDA32CF49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2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- With the release of Puppet 8, the minimum version of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Hiera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has been raised to 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- To use Puppet 8 you must first set the dependency in your module to allow 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- Finally, take a look at whatever modules may be listed as dependencies and make sure that they are Puppet 8 compatible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9B2D9-4698-024D-914F-BDA32CF491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7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9B2D9-4698-024D-914F-BDA32CF491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Add example pictures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9B2D9-4698-024D-914F-BDA32CF491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71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9B2D9-4698-024D-914F-BDA32CF491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0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One important change, that I hope none of you need to do, is to ensure that all parameters within your module have a datatype.</a:t>
            </a:r>
            <a:endParaRPr lang="en-GB" dirty="0"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dirty="0">
                <a:latin typeface="Arial"/>
                <a:cs typeface="Arial"/>
                <a:sym typeface="Arial"/>
              </a:rPr>
              <a:t>While this has always been advised behaviour, the changes made with Puppet 8 mean it is now required and if it is not done the code will fail to compile and error out.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9B2D9-4698-024D-914F-BDA32CF491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34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9B2D9-4698-024D-914F-BDA32CF491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55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9B2D9-4698-024D-914F-BDA32CF491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10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9B2D9-4698-024D-914F-BDA32CF491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75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9B2D9-4698-024D-914F-BDA32CF491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7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sv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.svg"/><Relationship Id="rId9" Type="http://schemas.openxmlformats.org/officeDocument/2006/relationships/image" Target="../media/image1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4BA118-BAF7-46F9-AA0A-DF231E1F4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3187"/>
            <a:ext cx="12192000" cy="51116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0CD8A0-5A06-B94F-A5A3-91CE8EDE0CEC}"/>
              </a:ext>
            </a:extLst>
          </p:cNvPr>
          <p:cNvSpPr/>
          <p:nvPr userDrawn="1"/>
        </p:nvSpPr>
        <p:spPr>
          <a:xfrm>
            <a:off x="0" y="873187"/>
            <a:ext cx="6845300" cy="511162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8C0282-3121-4E1E-B054-4F20DBEAB9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2468563"/>
            <a:ext cx="4751388" cy="255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/>
              <a:t>Presentation Title Slide Perforce </a:t>
            </a:r>
            <a:br>
              <a:rPr lang="en-US" dirty="0"/>
            </a:br>
            <a:r>
              <a:rPr lang="en-US" dirty="0"/>
              <a:t>2021 Template</a:t>
            </a:r>
            <a:endParaRPr lang="en-NZ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D4F6F50-66B5-4752-866F-988CD4D376F0}"/>
              </a:ext>
            </a:extLst>
          </p:cNvPr>
          <p:cNvSpPr/>
          <p:nvPr userDrawn="1"/>
        </p:nvSpPr>
        <p:spPr>
          <a:xfrm>
            <a:off x="0" y="529388"/>
            <a:ext cx="5921127" cy="5813659"/>
          </a:xfrm>
          <a:custGeom>
            <a:avLst/>
            <a:gdLst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  <a:gd name="connsiteX4" fmla="*/ 0 w 3094880"/>
              <a:gd name="connsiteY4" fmla="*/ 0 h 1541478"/>
              <a:gd name="connsiteX0" fmla="*/ 14081 w 3108961"/>
              <a:gd name="connsiteY0" fmla="*/ 0 h 1541478"/>
              <a:gd name="connsiteX1" fmla="*/ 3108961 w 3108961"/>
              <a:gd name="connsiteY1" fmla="*/ 0 h 1541478"/>
              <a:gd name="connsiteX2" fmla="*/ 3108961 w 3108961"/>
              <a:gd name="connsiteY2" fmla="*/ 1541478 h 1541478"/>
              <a:gd name="connsiteX3" fmla="*/ 14081 w 3108961"/>
              <a:gd name="connsiteY3" fmla="*/ 1541478 h 1541478"/>
              <a:gd name="connsiteX4" fmla="*/ 0 w 3108961"/>
              <a:gd name="connsiteY4" fmla="*/ 836021 h 1541478"/>
              <a:gd name="connsiteX5" fmla="*/ 14081 w 3108961"/>
              <a:gd name="connsiteY5" fmla="*/ 0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5" fmla="*/ 91440 w 3108961"/>
              <a:gd name="connsiteY5" fmla="*/ 927461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880" h="1541478">
                <a:moveTo>
                  <a:pt x="0" y="0"/>
                </a:moveTo>
                <a:lnTo>
                  <a:pt x="3094880" y="0"/>
                </a:lnTo>
                <a:lnTo>
                  <a:pt x="3094880" y="1541478"/>
                </a:lnTo>
                <a:lnTo>
                  <a:pt x="0" y="1541478"/>
                </a:lnTo>
              </a:path>
            </a:pathLst>
          </a:cu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30A148-9F86-4DA8-924F-315C79816B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6229" y="5410200"/>
            <a:ext cx="2537404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NZ" dirty="0"/>
              <a:t>Presenter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1C17E-6236-4FC2-998A-231F25EEC3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5869" y="5410200"/>
            <a:ext cx="1479150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600" b="0" spc="0" dirty="0"/>
              <a:t>|  Month 20XX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6321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  <p15:guide id="2" orient="horz" pos="37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2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CA85EAE-0E92-44B2-A00B-23F0A7B56B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8" name="Picture 17" descr="A picture containing invertebrate, ctenophore&#10;&#10;Description automatically generated">
            <a:extLst>
              <a:ext uri="{FF2B5EF4-FFF2-40B4-BE49-F238E27FC236}">
                <a16:creationId xmlns:a16="http://schemas.microsoft.com/office/drawing/2014/main" id="{6C6C3207-00C1-4A41-8222-1D41E48B68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9AED77-DEF1-47F8-8E77-F1BE710F6985}"/>
              </a:ext>
            </a:extLst>
          </p:cNvPr>
          <p:cNvSpPr/>
          <p:nvPr userDrawn="1"/>
        </p:nvSpPr>
        <p:spPr>
          <a:xfrm>
            <a:off x="694268" y="815009"/>
            <a:ext cx="10803465" cy="5227982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AD6D87-B4A0-4966-95EF-411EC99E871E}"/>
              </a:ext>
            </a:extLst>
          </p:cNvPr>
          <p:cNvCxnSpPr>
            <a:cxnSpLocks/>
          </p:cNvCxnSpPr>
          <p:nvPr userDrawn="1"/>
        </p:nvCxnSpPr>
        <p:spPr>
          <a:xfrm>
            <a:off x="1398103" y="4541441"/>
            <a:ext cx="939579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F069C8E-BD9F-4EA5-9E85-C64A624F1EF0}"/>
              </a:ext>
            </a:extLst>
          </p:cNvPr>
          <p:cNvSpPr txBox="1"/>
          <p:nvPr userDrawn="1"/>
        </p:nvSpPr>
        <p:spPr>
          <a:xfrm>
            <a:off x="1266501" y="4404760"/>
            <a:ext cx="89319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70AA9D0-6493-48B7-9176-188ADE2758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3018" y="1389307"/>
            <a:ext cx="9611415" cy="295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+mn-lt"/>
              </a:defRPr>
            </a:lvl1pPr>
            <a:lvl2pPr>
              <a:defRPr sz="4400">
                <a:latin typeface="+mn-lt"/>
              </a:defRPr>
            </a:lvl2pPr>
            <a:lvl3pPr>
              <a:defRPr sz="4400">
                <a:latin typeface="+mn-lt"/>
              </a:defRPr>
            </a:lvl3pPr>
            <a:lvl4pPr>
              <a:defRPr sz="4400">
                <a:latin typeface="+mn-lt"/>
              </a:defRPr>
            </a:lvl4pPr>
            <a:lvl5pPr>
              <a:defRPr sz="4400">
                <a:latin typeface="+mn-lt"/>
              </a:defRPr>
            </a:lvl5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nisi auctor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non.” 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32FB4B6-D28C-45C1-BC01-841EB0E8C6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3875" y="4786313"/>
            <a:ext cx="2781300" cy="692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Quote logo or reference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E99FD0-F8B9-0048-A8F8-3FAE0BC451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5965" y="6576588"/>
            <a:ext cx="1127122" cy="1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background pattern&#10;&#10;Description automatically generated">
            <a:extLst>
              <a:ext uri="{FF2B5EF4-FFF2-40B4-BE49-F238E27FC236}">
                <a16:creationId xmlns:a16="http://schemas.microsoft.com/office/drawing/2014/main" id="{2EB87DF9-C2D4-B84C-A358-24E106B93B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53DEAB-FA8C-1242-A5A3-67C5E471E638}"/>
              </a:ext>
            </a:extLst>
          </p:cNvPr>
          <p:cNvSpPr/>
          <p:nvPr userDrawn="1"/>
        </p:nvSpPr>
        <p:spPr>
          <a:xfrm>
            <a:off x="1138990" y="2419493"/>
            <a:ext cx="6041026" cy="100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</a:pPr>
            <a:r>
              <a:rPr kumimoji="0" lang="en-US" sz="80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</a:t>
            </a:r>
            <a:endParaRPr lang="en-US" sz="4000" b="0" cap="none" baseline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2989FE9-0236-8342-9628-AF06558AA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6231" y="1284682"/>
            <a:ext cx="2300050" cy="26090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F40F34-FE51-6342-AD44-4674DDC6C46C}"/>
              </a:ext>
            </a:extLst>
          </p:cNvPr>
          <p:cNvCxnSpPr>
            <a:cxnSpLocks/>
          </p:cNvCxnSpPr>
          <p:nvPr userDrawn="1"/>
        </p:nvCxnSpPr>
        <p:spPr>
          <a:xfrm>
            <a:off x="1235242" y="1982538"/>
            <a:ext cx="10956758" cy="0"/>
          </a:xfrm>
          <a:prstGeom prst="line">
            <a:avLst/>
          </a:pr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ontent Placeholder 11">
            <a:extLst>
              <a:ext uri="{FF2B5EF4-FFF2-40B4-BE49-F238E27FC236}">
                <a16:creationId xmlns:a16="http://schemas.microsoft.com/office/drawing/2014/main" id="{2610C38A-CCC8-C348-BEA8-B0D7D7532B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74421" y="4666793"/>
            <a:ext cx="8271683" cy="397212"/>
          </a:xfrm>
          <a:prstGeom prst="rect">
            <a:avLst/>
          </a:prstGeom>
          <a:noFill/>
        </p:spPr>
        <p:txBody>
          <a:bodyPr lIns="91440" tIns="91440" anchor="ctr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Name: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6A229F-F45A-6444-8D4D-7CAA878C470D}"/>
              </a:ext>
            </a:extLst>
          </p:cNvPr>
          <p:cNvCxnSpPr>
            <a:cxnSpLocks/>
          </p:cNvCxnSpPr>
          <p:nvPr userDrawn="1"/>
        </p:nvCxnSpPr>
        <p:spPr>
          <a:xfrm>
            <a:off x="1219200" y="4456198"/>
            <a:ext cx="300814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ownload Linkedin White Png Download - Linkedin Icon White Circle PNG Image  with No Background - PNGkey.com">
            <a:extLst>
              <a:ext uri="{FF2B5EF4-FFF2-40B4-BE49-F238E27FC236}">
                <a16:creationId xmlns:a16="http://schemas.microsoft.com/office/drawing/2014/main" id="{5643224F-7789-DD48-822B-2776DA3C15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6945" y="5928646"/>
            <a:ext cx="353824" cy="353824"/>
          </a:xfrm>
          <a:prstGeom prst="ellipse">
            <a:avLst/>
          </a:prstGeom>
          <a:solidFill>
            <a:schemeClr val="accent1"/>
          </a:solidFill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A9659DAF-D92D-1142-BB5A-70160E570700}"/>
              </a:ext>
            </a:extLst>
          </p:cNvPr>
          <p:cNvSpPr/>
          <p:nvPr userDrawn="1"/>
        </p:nvSpPr>
        <p:spPr>
          <a:xfrm>
            <a:off x="1186946" y="5522490"/>
            <a:ext cx="353824" cy="3538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7E5B104-0636-034D-817A-3E222EAEB6B3}"/>
              </a:ext>
            </a:extLst>
          </p:cNvPr>
          <p:cNvSpPr/>
          <p:nvPr userDrawn="1"/>
        </p:nvSpPr>
        <p:spPr>
          <a:xfrm>
            <a:off x="1186946" y="5116335"/>
            <a:ext cx="353824" cy="3538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056DE6C-9F25-4441-B6F7-1F98D8E0C152}"/>
              </a:ext>
            </a:extLst>
          </p:cNvPr>
          <p:cNvSpPr/>
          <p:nvPr userDrawn="1"/>
        </p:nvSpPr>
        <p:spPr>
          <a:xfrm>
            <a:off x="1186946" y="4710180"/>
            <a:ext cx="353824" cy="3538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Target Audience with solid fill">
            <a:extLst>
              <a:ext uri="{FF2B5EF4-FFF2-40B4-BE49-F238E27FC236}">
                <a16:creationId xmlns:a16="http://schemas.microsoft.com/office/drawing/2014/main" id="{FF5899F8-0ADD-6746-A1EF-309BA889BB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19535" y="4716179"/>
            <a:ext cx="298440" cy="298440"/>
          </a:xfrm>
          <a:prstGeom prst="rect">
            <a:avLst/>
          </a:prstGeom>
        </p:spPr>
      </p:pic>
      <p:pic>
        <p:nvPicPr>
          <p:cNvPr id="23" name="Graphic 22" descr="Envelope with solid fill">
            <a:extLst>
              <a:ext uri="{FF2B5EF4-FFF2-40B4-BE49-F238E27FC236}">
                <a16:creationId xmlns:a16="http://schemas.microsoft.com/office/drawing/2014/main" id="{B00E3211-5702-C444-B8FC-2A2656213E4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4109" y="5170585"/>
            <a:ext cx="258071" cy="258071"/>
          </a:xfrm>
          <a:prstGeom prst="rect">
            <a:avLst/>
          </a:prstGeom>
        </p:spPr>
      </p:pic>
      <p:pic>
        <p:nvPicPr>
          <p:cNvPr id="25" name="Graphic 24" descr="Speaker phone with solid fill">
            <a:extLst>
              <a:ext uri="{FF2B5EF4-FFF2-40B4-BE49-F238E27FC236}">
                <a16:creationId xmlns:a16="http://schemas.microsoft.com/office/drawing/2014/main" id="{C7E92B59-058C-5940-B5CE-6939ED817A5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82868" y="5535562"/>
            <a:ext cx="346254" cy="346254"/>
          </a:xfrm>
          <a:prstGeom prst="rect">
            <a:avLst/>
          </a:prstGeom>
        </p:spPr>
      </p:pic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829500FD-2286-A54B-997B-4B725C9853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74421" y="5081660"/>
            <a:ext cx="8271683" cy="397212"/>
          </a:xfrm>
          <a:prstGeom prst="rect">
            <a:avLst/>
          </a:prstGeom>
          <a:noFill/>
        </p:spPr>
        <p:txBody>
          <a:bodyPr lIns="91440" tIns="91440" anchor="ctr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Email: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71F3AC22-A46E-854C-9BE6-85326E52AD2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674421" y="5496527"/>
            <a:ext cx="8271683" cy="397212"/>
          </a:xfrm>
          <a:prstGeom prst="rect">
            <a:avLst/>
          </a:prstGeom>
          <a:noFill/>
        </p:spPr>
        <p:txBody>
          <a:bodyPr lIns="91440" tIns="91440" anchor="ctr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Phone: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D1640CE-0011-D443-8B7A-F892E9BBE9B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674421" y="5911393"/>
            <a:ext cx="8271683" cy="397212"/>
          </a:xfrm>
          <a:prstGeom prst="rect">
            <a:avLst/>
          </a:prstGeom>
          <a:noFill/>
        </p:spPr>
        <p:txBody>
          <a:bodyPr lIns="91440" tIns="91440" anchor="ctr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LinkedIn: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F1B348-CB57-1848-9100-A55FDF74B61A}"/>
              </a:ext>
            </a:extLst>
          </p:cNvPr>
          <p:cNvSpPr/>
          <p:nvPr userDrawn="1"/>
        </p:nvSpPr>
        <p:spPr>
          <a:xfrm>
            <a:off x="1138990" y="4059741"/>
            <a:ext cx="132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132569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2023DC1-B944-F64F-B9EA-DDC1BBC70C16}"/>
              </a:ext>
            </a:extLst>
          </p:cNvPr>
          <p:cNvSpPr/>
          <p:nvPr userDrawn="1"/>
        </p:nvSpPr>
        <p:spPr>
          <a:xfrm>
            <a:off x="0" y="873187"/>
            <a:ext cx="6845300" cy="511162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8C0282-3121-4E1E-B054-4F20DBEAB9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2468563"/>
            <a:ext cx="4751388" cy="255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/>
              <a:t>Presentation Title Slide Perforce </a:t>
            </a:r>
            <a:br>
              <a:rPr lang="en-US" dirty="0"/>
            </a:br>
            <a:r>
              <a:rPr lang="en-US" dirty="0"/>
              <a:t>2021 Template</a:t>
            </a:r>
            <a:endParaRPr lang="en-NZ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D4F6F50-66B5-4752-866F-988CD4D376F0}"/>
              </a:ext>
            </a:extLst>
          </p:cNvPr>
          <p:cNvSpPr/>
          <p:nvPr userDrawn="1"/>
        </p:nvSpPr>
        <p:spPr>
          <a:xfrm>
            <a:off x="0" y="529388"/>
            <a:ext cx="5921127" cy="5813659"/>
          </a:xfrm>
          <a:custGeom>
            <a:avLst/>
            <a:gdLst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  <a:gd name="connsiteX4" fmla="*/ 0 w 3094880"/>
              <a:gd name="connsiteY4" fmla="*/ 0 h 1541478"/>
              <a:gd name="connsiteX0" fmla="*/ 14081 w 3108961"/>
              <a:gd name="connsiteY0" fmla="*/ 0 h 1541478"/>
              <a:gd name="connsiteX1" fmla="*/ 3108961 w 3108961"/>
              <a:gd name="connsiteY1" fmla="*/ 0 h 1541478"/>
              <a:gd name="connsiteX2" fmla="*/ 3108961 w 3108961"/>
              <a:gd name="connsiteY2" fmla="*/ 1541478 h 1541478"/>
              <a:gd name="connsiteX3" fmla="*/ 14081 w 3108961"/>
              <a:gd name="connsiteY3" fmla="*/ 1541478 h 1541478"/>
              <a:gd name="connsiteX4" fmla="*/ 0 w 3108961"/>
              <a:gd name="connsiteY4" fmla="*/ 836021 h 1541478"/>
              <a:gd name="connsiteX5" fmla="*/ 14081 w 3108961"/>
              <a:gd name="connsiteY5" fmla="*/ 0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5" fmla="*/ 91440 w 3108961"/>
              <a:gd name="connsiteY5" fmla="*/ 927461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880" h="1541478">
                <a:moveTo>
                  <a:pt x="0" y="0"/>
                </a:moveTo>
                <a:lnTo>
                  <a:pt x="3094880" y="0"/>
                </a:lnTo>
                <a:lnTo>
                  <a:pt x="3094880" y="1541478"/>
                </a:lnTo>
                <a:lnTo>
                  <a:pt x="0" y="1541478"/>
                </a:lnTo>
              </a:path>
            </a:pathLst>
          </a:cu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30A148-9F86-4DA8-924F-315C79816B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6229" y="5410200"/>
            <a:ext cx="2537404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NZ" dirty="0"/>
              <a:t>Presenter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1C17E-6236-4FC2-998A-231F25EEC3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5869" y="5410200"/>
            <a:ext cx="1479150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600" b="0" spc="0" dirty="0"/>
              <a:t>|  Month 20XX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3391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  <p15:guide id="2" orient="horz" pos="377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wearing a headset and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C6E7DEE6-993E-8947-9C7B-A37E8BD99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3187"/>
            <a:ext cx="12192000" cy="51116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3E9E44-7BAF-0040-A5FB-694B7A7A9BFC}"/>
              </a:ext>
            </a:extLst>
          </p:cNvPr>
          <p:cNvSpPr/>
          <p:nvPr userDrawn="1"/>
        </p:nvSpPr>
        <p:spPr>
          <a:xfrm>
            <a:off x="0" y="873187"/>
            <a:ext cx="6845300" cy="511162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8C0282-3121-4E1E-B054-4F20DBEAB9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2468563"/>
            <a:ext cx="4751388" cy="255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/>
              <a:t>Presentation Title Slide Perforce </a:t>
            </a:r>
            <a:br>
              <a:rPr lang="en-US" dirty="0"/>
            </a:br>
            <a:r>
              <a:rPr lang="en-US" dirty="0"/>
              <a:t>2021 Template</a:t>
            </a:r>
            <a:endParaRPr lang="en-NZ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D4F6F50-66B5-4752-866F-988CD4D376F0}"/>
              </a:ext>
            </a:extLst>
          </p:cNvPr>
          <p:cNvSpPr/>
          <p:nvPr userDrawn="1"/>
        </p:nvSpPr>
        <p:spPr>
          <a:xfrm>
            <a:off x="0" y="529388"/>
            <a:ext cx="5921127" cy="5813659"/>
          </a:xfrm>
          <a:custGeom>
            <a:avLst/>
            <a:gdLst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  <a:gd name="connsiteX4" fmla="*/ 0 w 3094880"/>
              <a:gd name="connsiteY4" fmla="*/ 0 h 1541478"/>
              <a:gd name="connsiteX0" fmla="*/ 14081 w 3108961"/>
              <a:gd name="connsiteY0" fmla="*/ 0 h 1541478"/>
              <a:gd name="connsiteX1" fmla="*/ 3108961 w 3108961"/>
              <a:gd name="connsiteY1" fmla="*/ 0 h 1541478"/>
              <a:gd name="connsiteX2" fmla="*/ 3108961 w 3108961"/>
              <a:gd name="connsiteY2" fmla="*/ 1541478 h 1541478"/>
              <a:gd name="connsiteX3" fmla="*/ 14081 w 3108961"/>
              <a:gd name="connsiteY3" fmla="*/ 1541478 h 1541478"/>
              <a:gd name="connsiteX4" fmla="*/ 0 w 3108961"/>
              <a:gd name="connsiteY4" fmla="*/ 836021 h 1541478"/>
              <a:gd name="connsiteX5" fmla="*/ 14081 w 3108961"/>
              <a:gd name="connsiteY5" fmla="*/ 0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5" fmla="*/ 91440 w 3108961"/>
              <a:gd name="connsiteY5" fmla="*/ 927461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880" h="1541478">
                <a:moveTo>
                  <a:pt x="0" y="0"/>
                </a:moveTo>
                <a:lnTo>
                  <a:pt x="3094880" y="0"/>
                </a:lnTo>
                <a:lnTo>
                  <a:pt x="3094880" y="1541478"/>
                </a:lnTo>
                <a:lnTo>
                  <a:pt x="0" y="1541478"/>
                </a:lnTo>
              </a:path>
            </a:pathLst>
          </a:cu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30A148-9F86-4DA8-924F-315C79816B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6229" y="5410200"/>
            <a:ext cx="2537404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NZ" dirty="0"/>
              <a:t>Presenter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1C17E-6236-4FC2-998A-231F25EEC3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5869" y="5410200"/>
            <a:ext cx="1479150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600" b="0" spc="0" dirty="0"/>
              <a:t>|  Month 20XX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1726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  <p15:guide id="2" orient="horz" pos="377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blur&#10;&#10;Description automatically generated">
            <a:extLst>
              <a:ext uri="{FF2B5EF4-FFF2-40B4-BE49-F238E27FC236}">
                <a16:creationId xmlns:a16="http://schemas.microsoft.com/office/drawing/2014/main" id="{F8D42060-F3D2-D14A-A21B-1491BD5B5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3186"/>
            <a:ext cx="12192000" cy="51116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653839-2946-7947-AA69-7CBF2C38FDF2}"/>
              </a:ext>
            </a:extLst>
          </p:cNvPr>
          <p:cNvSpPr/>
          <p:nvPr userDrawn="1"/>
        </p:nvSpPr>
        <p:spPr>
          <a:xfrm>
            <a:off x="0" y="873187"/>
            <a:ext cx="6845300" cy="511162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8C0282-3121-4E1E-B054-4F20DBEAB9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2468563"/>
            <a:ext cx="4751388" cy="255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/>
              <a:t>Presentation Title Slide Perforce </a:t>
            </a:r>
            <a:br>
              <a:rPr lang="en-US" dirty="0"/>
            </a:br>
            <a:r>
              <a:rPr lang="en-US" dirty="0"/>
              <a:t>2021 Template</a:t>
            </a:r>
            <a:endParaRPr lang="en-NZ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D4F6F50-66B5-4752-866F-988CD4D376F0}"/>
              </a:ext>
            </a:extLst>
          </p:cNvPr>
          <p:cNvSpPr/>
          <p:nvPr userDrawn="1"/>
        </p:nvSpPr>
        <p:spPr>
          <a:xfrm>
            <a:off x="0" y="529388"/>
            <a:ext cx="5921127" cy="5813659"/>
          </a:xfrm>
          <a:custGeom>
            <a:avLst/>
            <a:gdLst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  <a:gd name="connsiteX4" fmla="*/ 0 w 3094880"/>
              <a:gd name="connsiteY4" fmla="*/ 0 h 1541478"/>
              <a:gd name="connsiteX0" fmla="*/ 14081 w 3108961"/>
              <a:gd name="connsiteY0" fmla="*/ 0 h 1541478"/>
              <a:gd name="connsiteX1" fmla="*/ 3108961 w 3108961"/>
              <a:gd name="connsiteY1" fmla="*/ 0 h 1541478"/>
              <a:gd name="connsiteX2" fmla="*/ 3108961 w 3108961"/>
              <a:gd name="connsiteY2" fmla="*/ 1541478 h 1541478"/>
              <a:gd name="connsiteX3" fmla="*/ 14081 w 3108961"/>
              <a:gd name="connsiteY3" fmla="*/ 1541478 h 1541478"/>
              <a:gd name="connsiteX4" fmla="*/ 0 w 3108961"/>
              <a:gd name="connsiteY4" fmla="*/ 836021 h 1541478"/>
              <a:gd name="connsiteX5" fmla="*/ 14081 w 3108961"/>
              <a:gd name="connsiteY5" fmla="*/ 0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5" fmla="*/ 91440 w 3108961"/>
              <a:gd name="connsiteY5" fmla="*/ 927461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880" h="1541478">
                <a:moveTo>
                  <a:pt x="0" y="0"/>
                </a:moveTo>
                <a:lnTo>
                  <a:pt x="3094880" y="0"/>
                </a:lnTo>
                <a:lnTo>
                  <a:pt x="3094880" y="1541478"/>
                </a:lnTo>
                <a:lnTo>
                  <a:pt x="0" y="1541478"/>
                </a:lnTo>
              </a:path>
            </a:pathLst>
          </a:cu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30A148-9F86-4DA8-924F-315C79816B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6229" y="5410200"/>
            <a:ext cx="2537404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NZ" dirty="0"/>
              <a:t>Presenter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1C17E-6236-4FC2-998A-231F25EEC3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5869" y="5410200"/>
            <a:ext cx="1479150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600" b="0" spc="0" dirty="0"/>
              <a:t>|  Month 20XX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907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  <p15:guide id="2" orient="horz" pos="377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35F20-362C-4114-A418-63B53C9FAAAF}"/>
              </a:ext>
            </a:extLst>
          </p:cNvPr>
          <p:cNvSpPr/>
          <p:nvPr userDrawn="1"/>
        </p:nvSpPr>
        <p:spPr>
          <a:xfrm>
            <a:off x="0" y="1451113"/>
            <a:ext cx="12192000" cy="3866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tIns="182880" rIns="182880" rtlCol="0" anchor="t" anchorCtr="0"/>
          <a:lstStyle/>
          <a:p>
            <a:endParaRPr lang="en-US" sz="14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5581378-E303-4380-BCF4-F63F3BBC1C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4050" y="1974593"/>
            <a:ext cx="3187700" cy="28529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nisi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Auctor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non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ac </a:t>
            </a:r>
            <a:r>
              <a:rPr lang="en-US" dirty="0" err="1"/>
              <a:t>dignissim</a:t>
            </a:r>
            <a:r>
              <a:rPr lang="en-US" dirty="0"/>
              <a:t> 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F483C9F-B457-4AC4-917A-A840B8C16A6B}"/>
              </a:ext>
            </a:extLst>
          </p:cNvPr>
          <p:cNvSpPr/>
          <p:nvPr userDrawn="1"/>
        </p:nvSpPr>
        <p:spPr>
          <a:xfrm>
            <a:off x="0" y="2648778"/>
            <a:ext cx="4432852" cy="1470993"/>
          </a:xfrm>
          <a:custGeom>
            <a:avLst/>
            <a:gdLst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  <a:gd name="connsiteX4" fmla="*/ 0 w 3094880"/>
              <a:gd name="connsiteY4" fmla="*/ 0 h 1541478"/>
              <a:gd name="connsiteX0" fmla="*/ 14081 w 3108961"/>
              <a:gd name="connsiteY0" fmla="*/ 0 h 1541478"/>
              <a:gd name="connsiteX1" fmla="*/ 3108961 w 3108961"/>
              <a:gd name="connsiteY1" fmla="*/ 0 h 1541478"/>
              <a:gd name="connsiteX2" fmla="*/ 3108961 w 3108961"/>
              <a:gd name="connsiteY2" fmla="*/ 1541478 h 1541478"/>
              <a:gd name="connsiteX3" fmla="*/ 14081 w 3108961"/>
              <a:gd name="connsiteY3" fmla="*/ 1541478 h 1541478"/>
              <a:gd name="connsiteX4" fmla="*/ 0 w 3108961"/>
              <a:gd name="connsiteY4" fmla="*/ 836021 h 1541478"/>
              <a:gd name="connsiteX5" fmla="*/ 14081 w 3108961"/>
              <a:gd name="connsiteY5" fmla="*/ 0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5" fmla="*/ 91440 w 3108961"/>
              <a:gd name="connsiteY5" fmla="*/ 927461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880" h="1541478">
                <a:moveTo>
                  <a:pt x="0" y="0"/>
                </a:moveTo>
                <a:lnTo>
                  <a:pt x="3094880" y="0"/>
                </a:lnTo>
                <a:lnTo>
                  <a:pt x="3094880" y="1541478"/>
                </a:lnTo>
                <a:lnTo>
                  <a:pt x="0" y="1541478"/>
                </a:lnTo>
              </a:path>
            </a:pathLst>
          </a:cu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0CED4C3-E306-4223-9F0B-A8FB3B13D9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00" y="2929455"/>
            <a:ext cx="3733799" cy="9096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/>
            </a:lvl1pPr>
          </a:lstStyle>
          <a:p>
            <a:pPr lvl="0"/>
            <a:r>
              <a:rPr lang="en-US" dirty="0"/>
              <a:t>Header Text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442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BAD3F-8151-45F0-8FCF-931CE7EFA3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4908DCF4-427F-40D6-9F86-74974C0EF170}"/>
              </a:ext>
            </a:extLst>
          </p:cNvPr>
          <p:cNvSpPr/>
          <p:nvPr userDrawn="1"/>
        </p:nvSpPr>
        <p:spPr>
          <a:xfrm>
            <a:off x="0" y="2212746"/>
            <a:ext cx="5509550" cy="2432508"/>
          </a:xfrm>
          <a:custGeom>
            <a:avLst/>
            <a:gdLst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  <a:gd name="connsiteX4" fmla="*/ 0 w 3094880"/>
              <a:gd name="connsiteY4" fmla="*/ 0 h 1541478"/>
              <a:gd name="connsiteX0" fmla="*/ 14081 w 3108961"/>
              <a:gd name="connsiteY0" fmla="*/ 0 h 1541478"/>
              <a:gd name="connsiteX1" fmla="*/ 3108961 w 3108961"/>
              <a:gd name="connsiteY1" fmla="*/ 0 h 1541478"/>
              <a:gd name="connsiteX2" fmla="*/ 3108961 w 3108961"/>
              <a:gd name="connsiteY2" fmla="*/ 1541478 h 1541478"/>
              <a:gd name="connsiteX3" fmla="*/ 14081 w 3108961"/>
              <a:gd name="connsiteY3" fmla="*/ 1541478 h 1541478"/>
              <a:gd name="connsiteX4" fmla="*/ 0 w 3108961"/>
              <a:gd name="connsiteY4" fmla="*/ 836021 h 1541478"/>
              <a:gd name="connsiteX5" fmla="*/ 14081 w 3108961"/>
              <a:gd name="connsiteY5" fmla="*/ 0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5" fmla="*/ 91440 w 3108961"/>
              <a:gd name="connsiteY5" fmla="*/ 927461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880" h="1541478">
                <a:moveTo>
                  <a:pt x="0" y="0"/>
                </a:moveTo>
                <a:lnTo>
                  <a:pt x="3094880" y="0"/>
                </a:lnTo>
                <a:lnTo>
                  <a:pt x="3094880" y="1541478"/>
                </a:lnTo>
                <a:lnTo>
                  <a:pt x="0" y="1541478"/>
                </a:lnTo>
              </a:path>
            </a:pathLst>
          </a:cu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6C1433-F263-4EDE-9D5F-C087D2216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789238"/>
            <a:ext cx="4102100" cy="12795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Divider Text Here</a:t>
            </a:r>
            <a:endParaRPr lang="en-NZ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F4BF8CE-54B4-9244-948B-D23619E270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5965" y="6576588"/>
            <a:ext cx="1127122" cy="1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8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50CCD-1006-CF46-8CB5-82A44938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0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50CCD-1006-CF46-8CB5-82A44938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69C2A8-32E9-DF46-B6DE-453B57C03F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488" y="1124254"/>
            <a:ext cx="10980737" cy="5032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66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50CCD-1006-CF46-8CB5-82A44938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C5728-D0FA-4872-8B3E-26BC4D95208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8488" y="1563688"/>
            <a:ext cx="10980737" cy="4622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None/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9490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B5595032-D974-1A45-9A2B-52CCF2B5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06" y="333042"/>
            <a:ext cx="10981346" cy="1042831"/>
          </a:xfrm>
          <a:prstGeom prst="rect">
            <a:avLst/>
          </a:prstGeom>
        </p:spPr>
        <p:txBody>
          <a:bodyPr tIns="45720" anchor="ctr"/>
          <a:lstStyle/>
          <a:p>
            <a:pPr marL="0" lvl="0">
              <a:lnSpc>
                <a:spcPct val="70000"/>
              </a:lnSpc>
            </a:pPr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948C0FC-BEE4-8647-B06F-02056D496E5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75965" y="6576588"/>
            <a:ext cx="1127122" cy="127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C4A33B-CE67-B748-A493-DDD1A69978F0}"/>
              </a:ext>
            </a:extLst>
          </p:cNvPr>
          <p:cNvSpPr txBox="1"/>
          <p:nvPr userDrawn="1"/>
        </p:nvSpPr>
        <p:spPr>
          <a:xfrm>
            <a:off x="96253" y="6530104"/>
            <a:ext cx="15392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© Perforce Software, Inc. </a:t>
            </a:r>
          </a:p>
        </p:txBody>
      </p:sp>
    </p:spTree>
    <p:extLst>
      <p:ext uri="{BB962C8B-B14F-4D97-AF65-F5344CB8AC3E}">
        <p14:creationId xmlns:p14="http://schemas.microsoft.com/office/powerpoint/2010/main" val="251554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9" r:id="rId2"/>
    <p:sldLayoutId id="2147483690" r:id="rId3"/>
    <p:sldLayoutId id="2147483691" r:id="rId4"/>
    <p:sldLayoutId id="2147483685" r:id="rId5"/>
    <p:sldLayoutId id="2147483686" r:id="rId6"/>
    <p:sldLayoutId id="2147483667" r:id="rId7"/>
    <p:sldLayoutId id="2147483692" r:id="rId8"/>
    <p:sldLayoutId id="2147483688" r:id="rId9"/>
    <p:sldLayoutId id="2147483659" r:id="rId10"/>
    <p:sldLayoutId id="2147483687" r:id="rId11"/>
    <p:sldLayoutId id="214748368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0" baseline="0">
          <a:solidFill>
            <a:schemeClr val="tx1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github.com/puppetlabs/puppet/wiki/Puppet-8-Compatibility#module-compatibility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puppet.com/professional-services" TargetMode="External"/><Relationship Id="rId5" Type="http://schemas.openxmlformats.org/officeDocument/2006/relationships/hyperlink" Target="https://puppetlabs.github.io/content-and-tooling-team/blog/posts/2023-05-12-deprecation-of-stdlib-functions/" TargetMode="External"/><Relationship Id="rId4" Type="http://schemas.openxmlformats.org/officeDocument/2006/relationships/hyperlink" Target="https://dev.to/puppet/puppet-8-readiness-with-onceover-135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to/puppet/updating-modules-to-puppet-8-58h3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ppet.com/docs/puppet/8/style_guid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black and yellow background with squares and circles&#10;&#10;Description automatically generated">
            <a:extLst>
              <a:ext uri="{FF2B5EF4-FFF2-40B4-BE49-F238E27FC236}">
                <a16:creationId xmlns:a16="http://schemas.microsoft.com/office/drawing/2014/main" id="{2F2721B5-CE09-88AC-7174-40D5DA552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36"/>
          <a:stretch/>
        </p:blipFill>
        <p:spPr>
          <a:xfrm>
            <a:off x="8673820" y="-12684"/>
            <a:ext cx="3528813" cy="6870684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2D5F251-D52C-E4A0-5164-123818E0EFF1}"/>
              </a:ext>
            </a:extLst>
          </p:cNvPr>
          <p:cNvSpPr txBox="1">
            <a:spLocks/>
          </p:cNvSpPr>
          <p:nvPr/>
        </p:nvSpPr>
        <p:spPr>
          <a:xfrm>
            <a:off x="828748" y="4739784"/>
            <a:ext cx="2537404" cy="5746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David Swan </a:t>
            </a:r>
          </a:p>
          <a:p>
            <a:pPr marL="0" indent="0">
              <a:buNone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Principal Software Engineer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FDE6E9B-7051-CFD4-6087-05D8ADFC68A7}"/>
              </a:ext>
            </a:extLst>
          </p:cNvPr>
          <p:cNvSpPr txBox="1">
            <a:spLocks/>
          </p:cNvSpPr>
          <p:nvPr/>
        </p:nvSpPr>
        <p:spPr>
          <a:xfrm>
            <a:off x="828748" y="5733680"/>
            <a:ext cx="3790229" cy="307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February 2025 </a:t>
            </a:r>
            <a:r>
              <a:rPr lang="en-US" sz="1600" dirty="0">
                <a:solidFill>
                  <a:srgbClr val="FFC000"/>
                </a:solidFill>
              </a:rPr>
              <a:t>|</a:t>
            </a:r>
            <a:r>
              <a:rPr lang="en-US" sz="1600" dirty="0"/>
              <a:t> #</a:t>
            </a:r>
            <a:r>
              <a:rPr lang="en-US" sz="1600" dirty="0" err="1"/>
              <a:t>ConfigMgmtCamp</a:t>
            </a:r>
            <a:r>
              <a:rPr lang="en-US" sz="1600" dirty="0"/>
              <a:t> Ghent</a:t>
            </a:r>
            <a:endParaRPr lang="en-US" sz="16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9A653A-42FC-BD0D-7DD4-A881F4AA8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22" y="1113892"/>
            <a:ext cx="2404055" cy="948969"/>
          </a:xfrm>
          <a:prstGeom prst="rect">
            <a:avLst/>
          </a:prstGeom>
        </p:spPr>
      </p:pic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A5A21BB6-446F-8797-E8EF-60C3D9C4E8C6}"/>
              </a:ext>
            </a:extLst>
          </p:cNvPr>
          <p:cNvSpPr txBox="1">
            <a:spLocks/>
          </p:cNvSpPr>
          <p:nvPr/>
        </p:nvSpPr>
        <p:spPr>
          <a:xfrm>
            <a:off x="821663" y="1922262"/>
            <a:ext cx="5507218" cy="2553180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4600" b="1" dirty="0">
                <a:latin typeface="Calibri" panose="020F0502020204030204" pitchFamily="34" charset="0"/>
                <a:cs typeface="Calibri" panose="020F0502020204030204" pitchFamily="34" charset="0"/>
              </a:rPr>
              <a:t>Can You Help Me </a:t>
            </a:r>
            <a:r>
              <a:rPr lang="en-US" sz="4600" b="1" dirty="0">
                <a:solidFill>
                  <a:srgbClr val="FFAE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Upgrade to Puppet 8?</a:t>
            </a:r>
          </a:p>
        </p:txBody>
      </p:sp>
    </p:spTree>
    <p:extLst>
      <p:ext uri="{BB962C8B-B14F-4D97-AF65-F5344CB8AC3E}">
        <p14:creationId xmlns:p14="http://schemas.microsoft.com/office/powerpoint/2010/main" val="25959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827ADF-4E5E-63F9-E765-B888F4A5264E}"/>
              </a:ext>
            </a:extLst>
          </p:cNvPr>
          <p:cNvSpPr/>
          <p:nvPr/>
        </p:nvSpPr>
        <p:spPr>
          <a:xfrm>
            <a:off x="0" y="1561672"/>
            <a:ext cx="12192000" cy="4867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B4D39-88AA-8E11-61B7-8F46F88E7815}"/>
              </a:ext>
            </a:extLst>
          </p:cNvPr>
          <p:cNvSpPr txBox="1"/>
          <p:nvPr/>
        </p:nvSpPr>
        <p:spPr>
          <a:xfrm>
            <a:off x="2664908" y="428863"/>
            <a:ext cx="68621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</a:pPr>
            <a:r>
              <a:rPr lang="en-GB" sz="4400" dirty="0">
                <a:solidFill>
                  <a:srgbClr val="0D1116"/>
                </a:solidFill>
              </a:rPr>
              <a:t>Some </a:t>
            </a:r>
            <a:r>
              <a:rPr lang="en-GB" sz="4400" dirty="0">
                <a:solidFill>
                  <a:srgbClr val="FFAE1A"/>
                </a:solidFill>
              </a:rPr>
              <a:t>Useful Links</a:t>
            </a:r>
            <a:endParaRPr lang="en-GB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B2C8BE-C3D1-F4D8-03FE-6CF412397871}"/>
              </a:ext>
            </a:extLst>
          </p:cNvPr>
          <p:cNvSpPr txBox="1"/>
          <p:nvPr/>
        </p:nvSpPr>
        <p:spPr>
          <a:xfrm>
            <a:off x="3047114" y="2256466"/>
            <a:ext cx="609777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spcBef>
                <a:spcPts val="1600"/>
              </a:spcBef>
              <a:buNone/>
            </a:pPr>
            <a:r>
              <a:rPr lang="en-GB" sz="1800" b="1" dirty="0">
                <a:effectLst/>
              </a:rPr>
              <a:t>Verifying code and modules are compatible with Puppet 8:</a:t>
            </a:r>
            <a:r>
              <a:rPr lang="en-GB" sz="1800" dirty="0">
                <a:effectLst/>
              </a:rPr>
              <a:t> </a:t>
            </a:r>
            <a:r>
              <a:rPr lang="en-GB" sz="1800" dirty="0">
                <a:solidFill>
                  <a:srgbClr val="FFAE1A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https://github.com/puppetlabs/puppet/wiki/Puppet-8-Compatibility#module-compatibility</a:t>
            </a:r>
            <a:endParaRPr lang="en-GB" sz="1800" dirty="0">
              <a:solidFill>
                <a:srgbClr val="FFAE1A"/>
              </a:solidFill>
              <a:effectLst/>
            </a:endParaRPr>
          </a:p>
          <a:p>
            <a:pPr marL="0" lvl="1" indent="0" algn="ctr">
              <a:spcBef>
                <a:spcPts val="1600"/>
              </a:spcBef>
              <a:buNone/>
            </a:pPr>
            <a:r>
              <a:rPr lang="en-GB" sz="1800" b="1" dirty="0">
                <a:effectLst/>
              </a:rPr>
              <a:t>Using Onceover to test for Puppet 8 readiness: </a:t>
            </a:r>
            <a:br>
              <a:rPr lang="en-GB" sz="1800" b="1" dirty="0">
                <a:effectLst/>
              </a:rPr>
            </a:br>
            <a:r>
              <a:rPr lang="en-GB" sz="1800" dirty="0">
                <a:solidFill>
                  <a:srgbClr val="FFAE1A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https://dev.to/puppet/puppet-8-readiness-with-onceover-135f</a:t>
            </a:r>
            <a:endParaRPr lang="en-GB" sz="1800" dirty="0">
              <a:solidFill>
                <a:srgbClr val="FFAE1A"/>
              </a:solidFill>
              <a:effectLst/>
            </a:endParaRPr>
          </a:p>
          <a:p>
            <a:pPr marL="0" lvl="1" indent="0" algn="ctr">
              <a:spcBef>
                <a:spcPts val="1600"/>
              </a:spcBef>
              <a:buNone/>
            </a:pPr>
            <a:r>
              <a:rPr lang="en-GB" sz="1800" b="1" dirty="0">
                <a:effectLst/>
              </a:rPr>
              <a:t>A list of deprecated </a:t>
            </a:r>
            <a:r>
              <a:rPr lang="en-GB" sz="1800" b="1" dirty="0" err="1">
                <a:effectLst/>
              </a:rPr>
              <a:t>puppetlabs-stdlib</a:t>
            </a:r>
            <a:r>
              <a:rPr lang="en-GB" sz="1800" b="1" dirty="0">
                <a:effectLst/>
              </a:rPr>
              <a:t> functions: </a:t>
            </a:r>
            <a:r>
              <a:rPr lang="en-GB" sz="1800" dirty="0">
                <a:solidFill>
                  <a:srgbClr val="FFAE1A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https://puppetlabs.github.io/content-and-tooling-team/blog/posts/2023-05-12-deprecation-of-stdlib-functions/</a:t>
            </a:r>
            <a:endParaRPr lang="en-GB" sz="1800" dirty="0">
              <a:solidFill>
                <a:srgbClr val="FFAE1A"/>
              </a:solidFill>
              <a:effectLst/>
            </a:endParaRPr>
          </a:p>
          <a:p>
            <a:pPr marL="0" lvl="1" indent="0" algn="ctr">
              <a:spcBef>
                <a:spcPts val="1600"/>
              </a:spcBef>
              <a:buNone/>
            </a:pPr>
            <a:r>
              <a:rPr lang="en-GB" sz="1800" b="1" dirty="0">
                <a:effectLst/>
              </a:rPr>
              <a:t>Contacting Puppet Professional Services for upgrade help:</a:t>
            </a:r>
            <a:r>
              <a:rPr lang="en-GB" sz="1800" dirty="0">
                <a:effectLst/>
              </a:rPr>
              <a:t> </a:t>
            </a:r>
            <a:r>
              <a:rPr lang="en-GB" sz="1800" dirty="0">
                <a:solidFill>
                  <a:srgbClr val="FFAE1A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https://www.puppet.com/professional-services</a:t>
            </a:r>
            <a:endParaRPr lang="en-GB" sz="1800" dirty="0">
              <a:solidFill>
                <a:srgbClr val="FFAE1A"/>
              </a:solidFill>
              <a:effectLst/>
            </a:endParaRPr>
          </a:p>
        </p:txBody>
      </p:sp>
      <p:pic>
        <p:nvPicPr>
          <p:cNvPr id="4" name="Google Shape;428;p42">
            <a:extLst>
              <a:ext uri="{FF2B5EF4-FFF2-40B4-BE49-F238E27FC236}">
                <a16:creationId xmlns:a16="http://schemas.microsoft.com/office/drawing/2014/main" id="{CF2C5025-B5A9-CBBA-B427-7B0AB0FDB5D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734" y="3297693"/>
            <a:ext cx="1263762" cy="1395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48;p45">
            <a:extLst>
              <a:ext uri="{FF2B5EF4-FFF2-40B4-BE49-F238E27FC236}">
                <a16:creationId xmlns:a16="http://schemas.microsoft.com/office/drawing/2014/main" id="{43E74EE1-1EF5-9E9B-F316-8E3B962CE8D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32504" y="3297693"/>
            <a:ext cx="1392363" cy="136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15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FE5A97A5-55BE-A6F6-ED9D-650EA4840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29" y="716459"/>
            <a:ext cx="2946604" cy="11589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1A0C35-74BC-0B7A-A2D1-7F43ED32155A}"/>
              </a:ext>
            </a:extLst>
          </p:cNvPr>
          <p:cNvSpPr txBox="1"/>
          <p:nvPr/>
        </p:nvSpPr>
        <p:spPr>
          <a:xfrm>
            <a:off x="1056168" y="3044280"/>
            <a:ext cx="100796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None/>
            </a:pPr>
            <a:r>
              <a:rPr lang="en-US" sz="6000" b="1" dirty="0">
                <a:solidFill>
                  <a:srgbClr val="FFAE1A"/>
                </a:solidFill>
              </a:rPr>
              <a:t>Thank You for Listening!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47F2A-1A2F-DAF5-0238-4291A7180CEC}"/>
              </a:ext>
            </a:extLst>
          </p:cNvPr>
          <p:cNvSpPr txBox="1"/>
          <p:nvPr/>
        </p:nvSpPr>
        <p:spPr>
          <a:xfrm>
            <a:off x="3047011" y="4051288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</a:pPr>
            <a:r>
              <a:rPr lang="en-GB" sz="1800" dirty="0">
                <a:solidFill>
                  <a:srgbClr val="FFAE1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https://dev.to/puppet/updating-modules-to-puppet-8-58h3</a:t>
            </a:r>
            <a:endParaRPr lang="en-GB" sz="1800" dirty="0">
              <a:solidFill>
                <a:srgbClr val="FFAE1A"/>
              </a:solidFill>
            </a:endParaRPr>
          </a:p>
        </p:txBody>
      </p:sp>
      <p:pic>
        <p:nvPicPr>
          <p:cNvPr id="3" name="Google Shape;547;p45">
            <a:extLst>
              <a:ext uri="{FF2B5EF4-FFF2-40B4-BE49-F238E27FC236}">
                <a16:creationId xmlns:a16="http://schemas.microsoft.com/office/drawing/2014/main" id="{FB030DFF-35F7-0BE5-A622-C7DC526E7D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1512" y="4841998"/>
            <a:ext cx="1128975" cy="11712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7D132E-A576-4292-ADE3-9E001A6B5CFD}"/>
              </a:ext>
            </a:extLst>
          </p:cNvPr>
          <p:cNvSpPr txBox="1"/>
          <p:nvPr/>
        </p:nvSpPr>
        <p:spPr>
          <a:xfrm>
            <a:off x="7857460" y="-10845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2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211;p24">
            <a:extLst>
              <a:ext uri="{FF2B5EF4-FFF2-40B4-BE49-F238E27FC236}">
                <a16:creationId xmlns:a16="http://schemas.microsoft.com/office/drawing/2014/main" id="{E535F6BB-7638-D8BD-1D0D-96E2BB7404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1915" y="1875095"/>
            <a:ext cx="4356125" cy="42406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827ADF-4E5E-63F9-E765-B888F4A5264E}"/>
              </a:ext>
            </a:extLst>
          </p:cNvPr>
          <p:cNvSpPr/>
          <p:nvPr/>
        </p:nvSpPr>
        <p:spPr>
          <a:xfrm>
            <a:off x="0" y="1561672"/>
            <a:ext cx="6475228" cy="4867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F9996-3E93-E132-2CAC-CA8E355936DC}"/>
              </a:ext>
            </a:extLst>
          </p:cNvPr>
          <p:cNvSpPr txBox="1"/>
          <p:nvPr/>
        </p:nvSpPr>
        <p:spPr>
          <a:xfrm>
            <a:off x="974930" y="2062824"/>
            <a:ext cx="4868521" cy="3588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your </a:t>
            </a: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that the version is set to at least 5.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 your Puppet version</a:t>
            </a:r>
          </a:p>
          <a:p>
            <a:pPr marL="7429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that you are bringing in the newest Puppet version.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that your dependencies allow Puppet 8</a:t>
            </a:r>
          </a:p>
          <a:p>
            <a:pPr marL="7429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that each module dependency that you have brought in has completed the above steps.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500"/>
              </a:spcBef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now, let's do that…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B4D39-88AA-8E11-61B7-8F46F88E7815}"/>
              </a:ext>
            </a:extLst>
          </p:cNvPr>
          <p:cNvSpPr txBox="1"/>
          <p:nvPr/>
        </p:nvSpPr>
        <p:spPr>
          <a:xfrm>
            <a:off x="2664908" y="428863"/>
            <a:ext cx="68621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</a:pPr>
            <a:r>
              <a:rPr lang="en-US" sz="4400" dirty="0">
                <a:latin typeface="+mn-lt"/>
              </a:rPr>
              <a:t>What Should Be </a:t>
            </a:r>
            <a:r>
              <a:rPr lang="en-US" sz="4400" dirty="0">
                <a:solidFill>
                  <a:srgbClr val="FFAE1A"/>
                </a:solidFill>
                <a:latin typeface="+mn-lt"/>
              </a:rPr>
              <a:t>Done First?</a:t>
            </a:r>
            <a:endParaRPr lang="en-US" sz="6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939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827ADF-4E5E-63F9-E765-B888F4A5264E}"/>
              </a:ext>
            </a:extLst>
          </p:cNvPr>
          <p:cNvSpPr/>
          <p:nvPr/>
        </p:nvSpPr>
        <p:spPr>
          <a:xfrm>
            <a:off x="0" y="1496228"/>
            <a:ext cx="12192000" cy="4218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B4D39-88AA-8E11-61B7-8F46F88E7815}"/>
              </a:ext>
            </a:extLst>
          </p:cNvPr>
          <p:cNvSpPr txBox="1"/>
          <p:nvPr/>
        </p:nvSpPr>
        <p:spPr>
          <a:xfrm>
            <a:off x="2664908" y="418230"/>
            <a:ext cx="68621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dirty="0">
                <a:latin typeface="Calibri" panose="020F0502020204030204" pitchFamily="34" charset="0"/>
                <a:cs typeface="Calibri" panose="020F0502020204030204" pitchFamily="34" charset="0"/>
              </a:rPr>
              <a:t>Now </a:t>
            </a:r>
            <a:r>
              <a:rPr lang="en-US" sz="4400" b="0" dirty="0">
                <a:solidFill>
                  <a:srgbClr val="FFAE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Do That…</a:t>
            </a:r>
          </a:p>
        </p:txBody>
      </p:sp>
      <p:pic>
        <p:nvPicPr>
          <p:cNvPr id="2" name="Google Shape;440;p42">
            <a:extLst>
              <a:ext uri="{FF2B5EF4-FFF2-40B4-BE49-F238E27FC236}">
                <a16:creationId xmlns:a16="http://schemas.microsoft.com/office/drawing/2014/main" id="{74F19661-3A40-FF46-6415-84A4066890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8167" y="2291839"/>
            <a:ext cx="2415666" cy="2627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31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DB6DBFA-3E65-890B-2FF0-0D373F99289F}"/>
              </a:ext>
            </a:extLst>
          </p:cNvPr>
          <p:cNvSpPr/>
          <p:nvPr/>
        </p:nvSpPr>
        <p:spPr>
          <a:xfrm>
            <a:off x="4234476" y="0"/>
            <a:ext cx="7957524" cy="6865083"/>
          </a:xfrm>
          <a:prstGeom prst="rect">
            <a:avLst/>
          </a:prstGeom>
          <a:solidFill>
            <a:srgbClr val="0D1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B4D39-88AA-8E11-61B7-8F46F88E7815}"/>
              </a:ext>
            </a:extLst>
          </p:cNvPr>
          <p:cNvSpPr txBox="1"/>
          <p:nvPr/>
        </p:nvSpPr>
        <p:spPr>
          <a:xfrm>
            <a:off x="503277" y="988564"/>
            <a:ext cx="3100684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en-GB" sz="4400" dirty="0">
                <a:latin typeface="+mn-lt"/>
              </a:rPr>
              <a:t>Legacy</a:t>
            </a:r>
            <a:r>
              <a:rPr lang="en-GB" sz="4400" dirty="0">
                <a:solidFill>
                  <a:srgbClr val="FFAE1A"/>
                </a:solidFill>
                <a:latin typeface="+mn-lt"/>
              </a:rPr>
              <a:t> Facts</a:t>
            </a:r>
            <a:endParaRPr lang="en-GB" sz="66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A530D-1920-77D4-6A51-A02D064AD697}"/>
              </a:ext>
            </a:extLst>
          </p:cNvPr>
          <p:cNvSpPr txBox="1"/>
          <p:nvPr/>
        </p:nvSpPr>
        <p:spPr>
          <a:xfrm>
            <a:off x="503277" y="2084944"/>
            <a:ext cx="3100684" cy="386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>
              <a:spcBef>
                <a:spcPts val="1600"/>
              </a:spcBef>
              <a:buNone/>
            </a:pPr>
            <a:r>
              <a:rPr lang="en-GB" sz="1600" dirty="0"/>
              <a:t>Now it’s time to start the more complex changes:</a:t>
            </a:r>
          </a:p>
          <a:p>
            <a:pPr marL="3429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With Puppet 8, support for the legacy style facts has been removed</a:t>
            </a:r>
          </a:p>
          <a:p>
            <a:pPr marL="3429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This means that going forward, all references to the legacy style must be replaced with their modern alternatives</a:t>
            </a:r>
          </a:p>
          <a:p>
            <a:pPr marL="952484" lvl="2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Both in the Puppet code</a:t>
            </a:r>
          </a:p>
          <a:p>
            <a:pPr marL="952484" lvl="2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And in the Ruby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E021DB-E1C0-4352-7BD5-6DB824145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963" y="1548973"/>
            <a:ext cx="7581900" cy="30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B0FCCA-384E-530C-F423-E98D245AC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663" y="685358"/>
            <a:ext cx="6794500" cy="330200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76DD2CD7-FB0C-77AD-F9CB-E21AB994B40E}"/>
              </a:ext>
            </a:extLst>
          </p:cNvPr>
          <p:cNvSpPr/>
          <p:nvPr/>
        </p:nvSpPr>
        <p:spPr>
          <a:xfrm flipH="1">
            <a:off x="8088913" y="1047457"/>
            <a:ext cx="288000" cy="490638"/>
          </a:xfrm>
          <a:prstGeom prst="downArrow">
            <a:avLst/>
          </a:prstGeom>
          <a:solidFill>
            <a:srgbClr val="FFAE1A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AE1A"/>
              </a:solidFill>
              <a:highlight>
                <a:srgbClr val="FFFF00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48857C-6496-A4D8-D0C6-21F9AC690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050" y="3742648"/>
            <a:ext cx="36449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6D2B1C-ED20-4E62-429A-717E10212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0038" y="2895735"/>
            <a:ext cx="2946400" cy="279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8037CE-20C6-B321-B09B-86892A9111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663"/>
          <a:stretch/>
        </p:blipFill>
        <p:spPr>
          <a:xfrm>
            <a:off x="7305813" y="4892947"/>
            <a:ext cx="1887375" cy="237009"/>
          </a:xfrm>
          <a:prstGeom prst="rect">
            <a:avLst/>
          </a:prstGeom>
        </p:spPr>
      </p:pic>
      <p:pic>
        <p:nvPicPr>
          <p:cNvPr id="14" name="Picture 13" descr="A close up of a logo&#10;&#10;AI-generated content may be incorrect.">
            <a:extLst>
              <a:ext uri="{FF2B5EF4-FFF2-40B4-BE49-F238E27FC236}">
                <a16:creationId xmlns:a16="http://schemas.microsoft.com/office/drawing/2014/main" id="{2A15144C-7722-00CD-8FE8-49213D1458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9913" y="5654657"/>
            <a:ext cx="2286000" cy="317500"/>
          </a:xfrm>
          <a:prstGeom prst="rect">
            <a:avLst/>
          </a:prstGeom>
        </p:spPr>
      </p:pic>
      <p:sp>
        <p:nvSpPr>
          <p:cNvPr id="18" name="Down Arrow 17">
            <a:extLst>
              <a:ext uri="{FF2B5EF4-FFF2-40B4-BE49-F238E27FC236}">
                <a16:creationId xmlns:a16="http://schemas.microsoft.com/office/drawing/2014/main" id="{282A9B4D-4975-F06E-41FA-D95DDCC829EC}"/>
              </a:ext>
            </a:extLst>
          </p:cNvPr>
          <p:cNvSpPr/>
          <p:nvPr/>
        </p:nvSpPr>
        <p:spPr>
          <a:xfrm flipH="1">
            <a:off x="8088913" y="3216500"/>
            <a:ext cx="288000" cy="490638"/>
          </a:xfrm>
          <a:prstGeom prst="downArrow">
            <a:avLst/>
          </a:prstGeom>
          <a:solidFill>
            <a:srgbClr val="FFAE1A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AE1A"/>
              </a:solidFill>
              <a:highlight>
                <a:srgbClr val="FFFF00"/>
              </a:highlight>
            </a:endParaRP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8048A870-4063-E303-26AD-1F1FAECA65BB}"/>
              </a:ext>
            </a:extLst>
          </p:cNvPr>
          <p:cNvSpPr/>
          <p:nvPr/>
        </p:nvSpPr>
        <p:spPr>
          <a:xfrm flipH="1">
            <a:off x="8088913" y="5140994"/>
            <a:ext cx="288000" cy="490638"/>
          </a:xfrm>
          <a:prstGeom prst="downArrow">
            <a:avLst/>
          </a:prstGeom>
          <a:solidFill>
            <a:srgbClr val="FFAE1A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AE1A"/>
              </a:solidFill>
              <a:highlight>
                <a:srgbClr val="FFFF00"/>
              </a:highlight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9CBCFAA-5C60-9C82-1B84-9947519FAAF5}"/>
              </a:ext>
            </a:extLst>
          </p:cNvPr>
          <p:cNvCxnSpPr>
            <a:cxnSpLocks/>
          </p:cNvCxnSpPr>
          <p:nvPr/>
        </p:nvCxnSpPr>
        <p:spPr>
          <a:xfrm>
            <a:off x="4539689" y="2361993"/>
            <a:ext cx="734709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AB44DB-1374-B021-FE24-E57AA9B23A24}"/>
              </a:ext>
            </a:extLst>
          </p:cNvPr>
          <p:cNvCxnSpPr>
            <a:cxnSpLocks/>
          </p:cNvCxnSpPr>
          <p:nvPr/>
        </p:nvCxnSpPr>
        <p:spPr>
          <a:xfrm>
            <a:off x="4539689" y="4470197"/>
            <a:ext cx="734709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oogle Shape;543;p45">
            <a:extLst>
              <a:ext uri="{FF2B5EF4-FFF2-40B4-BE49-F238E27FC236}">
                <a16:creationId xmlns:a16="http://schemas.microsoft.com/office/drawing/2014/main" id="{733891AB-AA8E-AC73-457C-BC537F7E9AE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10459457" y="5209952"/>
            <a:ext cx="1497026" cy="1304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53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827ADF-4E5E-63F9-E765-B888F4A5264E}"/>
              </a:ext>
            </a:extLst>
          </p:cNvPr>
          <p:cNvSpPr/>
          <p:nvPr/>
        </p:nvSpPr>
        <p:spPr>
          <a:xfrm>
            <a:off x="0" y="1496228"/>
            <a:ext cx="12192000" cy="4218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B4D39-88AA-8E11-61B7-8F46F88E7815}"/>
              </a:ext>
            </a:extLst>
          </p:cNvPr>
          <p:cNvSpPr txBox="1"/>
          <p:nvPr/>
        </p:nvSpPr>
        <p:spPr>
          <a:xfrm>
            <a:off x="2664908" y="418230"/>
            <a:ext cx="68621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SzPts val="6600"/>
            </a:pPr>
            <a:r>
              <a:rPr lang="en-US" sz="4400" dirty="0">
                <a:latin typeface="+mn-lt"/>
              </a:rPr>
              <a:t>Example </a:t>
            </a:r>
            <a:r>
              <a:rPr lang="en-US" sz="4400" dirty="0">
                <a:solidFill>
                  <a:srgbClr val="FFAE1A"/>
                </a:solidFill>
                <a:latin typeface="+mn-lt"/>
              </a:rPr>
              <a:t>Time!</a:t>
            </a:r>
          </a:p>
        </p:txBody>
      </p:sp>
      <p:pic>
        <p:nvPicPr>
          <p:cNvPr id="3" name="Google Shape;441;p42">
            <a:extLst>
              <a:ext uri="{FF2B5EF4-FFF2-40B4-BE49-F238E27FC236}">
                <a16:creationId xmlns:a16="http://schemas.microsoft.com/office/drawing/2014/main" id="{15B785D9-B346-81D7-2293-7AA84225C6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8167" y="2115226"/>
            <a:ext cx="2415666" cy="2627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65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DB6DBFA-3E65-890B-2FF0-0D373F99289F}"/>
              </a:ext>
            </a:extLst>
          </p:cNvPr>
          <p:cNvSpPr/>
          <p:nvPr/>
        </p:nvSpPr>
        <p:spPr>
          <a:xfrm>
            <a:off x="4029740" y="0"/>
            <a:ext cx="8162260" cy="6865083"/>
          </a:xfrm>
          <a:prstGeom prst="rect">
            <a:avLst/>
          </a:prstGeom>
          <a:solidFill>
            <a:srgbClr val="0D1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B4D39-88AA-8E11-61B7-8F46F88E7815}"/>
              </a:ext>
            </a:extLst>
          </p:cNvPr>
          <p:cNvSpPr txBox="1"/>
          <p:nvPr/>
        </p:nvSpPr>
        <p:spPr>
          <a:xfrm>
            <a:off x="503277" y="520726"/>
            <a:ext cx="3100684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en-GB" sz="4400" dirty="0">
                <a:latin typeface="+mn-lt"/>
              </a:rPr>
              <a:t>Missing </a:t>
            </a:r>
            <a:r>
              <a:rPr lang="en-GB" sz="4400" dirty="0">
                <a:solidFill>
                  <a:srgbClr val="FFAE1A"/>
                </a:solidFill>
                <a:latin typeface="+mn-lt"/>
              </a:rPr>
              <a:t>Datatypes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A530D-1920-77D4-6A51-A02D064AD697}"/>
              </a:ext>
            </a:extLst>
          </p:cNvPr>
          <p:cNvSpPr txBox="1"/>
          <p:nvPr/>
        </p:nvSpPr>
        <p:spPr>
          <a:xfrm>
            <a:off x="503277" y="2084944"/>
            <a:ext cx="3100684" cy="4103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dirty="0"/>
              <a:t>One important change, that I hope none of you need to do, is to ensure that all parameters within your module have a datatype.</a:t>
            </a:r>
          </a:p>
          <a:p>
            <a:pPr marL="3429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dirty="0"/>
              <a:t>This has always been the advised behaviour, but is now required</a:t>
            </a:r>
          </a:p>
          <a:p>
            <a:pPr marL="952484" lvl="2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dirty="0"/>
              <a:t>The module will now fail to run and error out, if a datatype is missing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282A9B4D-4975-F06E-41FA-D95DDCC829EC}"/>
              </a:ext>
            </a:extLst>
          </p:cNvPr>
          <p:cNvSpPr/>
          <p:nvPr/>
        </p:nvSpPr>
        <p:spPr>
          <a:xfrm flipH="1">
            <a:off x="8088913" y="3196741"/>
            <a:ext cx="288000" cy="490638"/>
          </a:xfrm>
          <a:prstGeom prst="downArrow">
            <a:avLst/>
          </a:prstGeom>
          <a:solidFill>
            <a:srgbClr val="FFAE1A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AE1A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FADF3517-E816-0FE9-2788-529877C94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095" y="4136788"/>
            <a:ext cx="7735550" cy="1383804"/>
          </a:xfrm>
          <a:prstGeom prst="rect">
            <a:avLst/>
          </a:prstGeom>
        </p:spPr>
      </p:pic>
      <p:pic>
        <p:nvPicPr>
          <p:cNvPr id="3" name="Picture 2" descr="A computer screen shot of a code&#10;&#10;AI-generated content may be incorrect.">
            <a:extLst>
              <a:ext uri="{FF2B5EF4-FFF2-40B4-BE49-F238E27FC236}">
                <a16:creationId xmlns:a16="http://schemas.microsoft.com/office/drawing/2014/main" id="{16FE7AE6-9B7A-3395-DCAD-9D4189F1E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826" y="1024409"/>
            <a:ext cx="3980088" cy="15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2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827ADF-4E5E-63F9-E765-B888F4A5264E}"/>
              </a:ext>
            </a:extLst>
          </p:cNvPr>
          <p:cNvSpPr/>
          <p:nvPr/>
        </p:nvSpPr>
        <p:spPr>
          <a:xfrm>
            <a:off x="0" y="1800920"/>
            <a:ext cx="12192000" cy="39140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B4D39-88AA-8E11-61B7-8F46F88E7815}"/>
              </a:ext>
            </a:extLst>
          </p:cNvPr>
          <p:cNvSpPr txBox="1"/>
          <p:nvPr/>
        </p:nvSpPr>
        <p:spPr>
          <a:xfrm>
            <a:off x="2664908" y="418230"/>
            <a:ext cx="68621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SzPts val="6600"/>
            </a:pPr>
            <a:r>
              <a:rPr lang="en-US" sz="4400" dirty="0">
                <a:solidFill>
                  <a:srgbClr val="FFAE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More Time </a:t>
            </a:r>
            <a:r>
              <a:rPr lang="en-US" sz="4400" dirty="0">
                <a:solidFill>
                  <a:srgbClr val="FFAE1A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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C7459D-9A77-1D63-C752-7577DB4E1B25}"/>
              </a:ext>
            </a:extLst>
          </p:cNvPr>
          <p:cNvSpPr txBox="1"/>
          <p:nvPr/>
        </p:nvSpPr>
        <p:spPr>
          <a:xfrm>
            <a:off x="3047114" y="1095277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SzPts val="6600"/>
            </a:pPr>
            <a:r>
              <a:rPr lang="en-US" sz="1800" dirty="0">
                <a:sym typeface="Wingdings" pitchFamily="2" charset="2"/>
              </a:rPr>
              <a:t>I swear, I am not trying to drag this out to fill time</a:t>
            </a:r>
            <a:endParaRPr lang="en-US" sz="1800" dirty="0"/>
          </a:p>
        </p:txBody>
      </p:sp>
      <p:pic>
        <p:nvPicPr>
          <p:cNvPr id="5" name="Google Shape;422;p42">
            <a:extLst>
              <a:ext uri="{FF2B5EF4-FFF2-40B4-BE49-F238E27FC236}">
                <a16:creationId xmlns:a16="http://schemas.microsoft.com/office/drawing/2014/main" id="{D53C05A5-08FD-7DD4-388B-912AE6AC1E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1115" y="2444185"/>
            <a:ext cx="2609771" cy="2627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55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72;p48">
            <a:extLst>
              <a:ext uri="{FF2B5EF4-FFF2-40B4-BE49-F238E27FC236}">
                <a16:creationId xmlns:a16="http://schemas.microsoft.com/office/drawing/2014/main" id="{8FBF20B9-856A-83C7-488F-840864CAD018}"/>
              </a:ext>
            </a:extLst>
          </p:cNvPr>
          <p:cNvGrpSpPr/>
          <p:nvPr/>
        </p:nvGrpSpPr>
        <p:grpSpPr>
          <a:xfrm>
            <a:off x="7091915" y="1905249"/>
            <a:ext cx="4125155" cy="4180311"/>
            <a:chOff x="4185153" y="153140"/>
            <a:chExt cx="4837220" cy="4837220"/>
          </a:xfrm>
        </p:grpSpPr>
        <p:pic>
          <p:nvPicPr>
            <p:cNvPr id="3" name="Google Shape;573;p48">
              <a:extLst>
                <a:ext uri="{FF2B5EF4-FFF2-40B4-BE49-F238E27FC236}">
                  <a16:creationId xmlns:a16="http://schemas.microsoft.com/office/drawing/2014/main" id="{3F166889-D3B7-5C83-F218-4CDA853C79A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85153" y="153140"/>
              <a:ext cx="4837220" cy="4837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574;p48">
              <a:extLst>
                <a:ext uri="{FF2B5EF4-FFF2-40B4-BE49-F238E27FC236}">
                  <a16:creationId xmlns:a16="http://schemas.microsoft.com/office/drawing/2014/main" id="{CBE13869-5F8B-B1AC-2485-7A9DCFA8D9A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37901" y="2474156"/>
              <a:ext cx="1640081" cy="16400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B827ADF-4E5E-63F9-E765-B888F4A5264E}"/>
              </a:ext>
            </a:extLst>
          </p:cNvPr>
          <p:cNvSpPr/>
          <p:nvPr/>
        </p:nvSpPr>
        <p:spPr>
          <a:xfrm>
            <a:off x="0" y="1561672"/>
            <a:ext cx="6475228" cy="4867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F9996-3E93-E132-2CAC-CA8E355936DC}"/>
              </a:ext>
            </a:extLst>
          </p:cNvPr>
          <p:cNvSpPr txBox="1"/>
          <p:nvPr/>
        </p:nvSpPr>
        <p:spPr>
          <a:xfrm>
            <a:off x="974930" y="2533466"/>
            <a:ext cx="477859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dirty="0"/>
              <a:t>Ensure that Puppet 4 functions are given the </a:t>
            </a:r>
            <a:r>
              <a:rPr lang="en-GB" dirty="0" err="1"/>
              <a:t>stdlib</a:t>
            </a:r>
            <a:r>
              <a:rPr lang="en-GB" dirty="0"/>
              <a:t> namespace where applicable</a:t>
            </a:r>
          </a:p>
          <a:p>
            <a:pPr marL="285750" lvl="1" indent="-28575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dirty="0"/>
              <a:t>Remove any top-scope facts or variables, keep them within the local definition</a:t>
            </a:r>
          </a:p>
          <a:p>
            <a:pPr marL="285750" lvl="1" indent="-28575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dirty="0"/>
              <a:t>PSON is no longer supported, use JSON instead</a:t>
            </a:r>
          </a:p>
          <a:p>
            <a:pPr marL="285750" lvl="1" indent="-28575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dirty="0"/>
              <a:t>Strict mode is now default, any code that caused warnings will now fail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B4D39-88AA-8E11-61B7-8F46F88E7815}"/>
              </a:ext>
            </a:extLst>
          </p:cNvPr>
          <p:cNvSpPr txBox="1"/>
          <p:nvPr/>
        </p:nvSpPr>
        <p:spPr>
          <a:xfrm>
            <a:off x="2664908" y="428863"/>
            <a:ext cx="68621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</a:pPr>
            <a:r>
              <a:rPr lang="en-GB" sz="4400" dirty="0">
                <a:latin typeface="+mn-lt"/>
              </a:rPr>
              <a:t>Other </a:t>
            </a:r>
            <a:r>
              <a:rPr lang="en-GB" sz="4400" dirty="0">
                <a:solidFill>
                  <a:srgbClr val="FFAE1A"/>
                </a:solidFill>
                <a:latin typeface="+mn-lt"/>
              </a:rPr>
              <a:t>Smaller Changes</a:t>
            </a:r>
            <a:endParaRPr lang="en-GB" sz="6600" dirty="0">
              <a:solidFill>
                <a:srgbClr val="FFAE1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629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827ADF-4E5E-63F9-E765-B888F4A5264E}"/>
              </a:ext>
            </a:extLst>
          </p:cNvPr>
          <p:cNvSpPr/>
          <p:nvPr/>
        </p:nvSpPr>
        <p:spPr>
          <a:xfrm>
            <a:off x="0" y="1561672"/>
            <a:ext cx="6475228" cy="4867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F9996-3E93-E132-2CAC-CA8E355936DC}"/>
              </a:ext>
            </a:extLst>
          </p:cNvPr>
          <p:cNvSpPr txBox="1"/>
          <p:nvPr/>
        </p:nvSpPr>
        <p:spPr>
          <a:xfrm>
            <a:off x="848316" y="2533466"/>
            <a:ext cx="4778597" cy="251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One thing you may notice about these changes is that before they were mandatory. They were all considered best practice for a considerable period.</a:t>
            </a:r>
          </a:p>
          <a:p>
            <a:pPr marL="3429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dirty="0"/>
              <a:t>So, expecting that this may occur again in the future, here is a link to the official style guide that lays out the current best practices and which will be kept updated in the future.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B4D39-88AA-8E11-61B7-8F46F88E7815}"/>
              </a:ext>
            </a:extLst>
          </p:cNvPr>
          <p:cNvSpPr txBox="1"/>
          <p:nvPr/>
        </p:nvSpPr>
        <p:spPr>
          <a:xfrm>
            <a:off x="2664908" y="428863"/>
            <a:ext cx="68621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</a:pPr>
            <a:r>
              <a:rPr lang="en-GB" sz="4400" dirty="0">
                <a:latin typeface="+mn-lt"/>
              </a:rPr>
              <a:t>Moving</a:t>
            </a:r>
            <a:r>
              <a:rPr lang="en-GB" sz="4400" dirty="0">
                <a:solidFill>
                  <a:srgbClr val="FFAE1A"/>
                </a:solidFill>
                <a:latin typeface="+mn-lt"/>
              </a:rPr>
              <a:t> Forward</a:t>
            </a:r>
            <a:endParaRPr lang="en-GB" sz="6600" dirty="0">
              <a:solidFill>
                <a:srgbClr val="FFAE1A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86E014-746D-3112-F879-E331588F1618}"/>
              </a:ext>
            </a:extLst>
          </p:cNvPr>
          <p:cNvSpPr txBox="1"/>
          <p:nvPr/>
        </p:nvSpPr>
        <p:spPr>
          <a:xfrm>
            <a:off x="848316" y="5339050"/>
            <a:ext cx="5169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</a:pPr>
            <a:r>
              <a:rPr lang="en-GB" sz="1600" dirty="0">
                <a:solidFill>
                  <a:srgbClr val="FFAE1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https://www.puppet.com/docs/puppet/8/style_guide.html</a:t>
            </a:r>
            <a:endParaRPr lang="en-GB" sz="1600" dirty="0">
              <a:solidFill>
                <a:srgbClr val="FFAE1A"/>
              </a:solidFill>
            </a:endParaRPr>
          </a:p>
        </p:txBody>
      </p:sp>
      <p:pic>
        <p:nvPicPr>
          <p:cNvPr id="10" name="Google Shape;535;p45">
            <a:extLst>
              <a:ext uri="{FF2B5EF4-FFF2-40B4-BE49-F238E27FC236}">
                <a16:creationId xmlns:a16="http://schemas.microsoft.com/office/drawing/2014/main" id="{C1D2096D-78F2-55C3-4444-9C75A91B10C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8639" y="3249468"/>
            <a:ext cx="2533527" cy="277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40;p45">
            <a:extLst>
              <a:ext uri="{FF2B5EF4-FFF2-40B4-BE49-F238E27FC236}">
                <a16:creationId xmlns:a16="http://schemas.microsoft.com/office/drawing/2014/main" id="{277117C3-4A37-EC76-4811-FCD18EBCB37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50376" y="1815741"/>
            <a:ext cx="1253363" cy="1232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33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erforce CFD">
  <a:themeElements>
    <a:clrScheme name="Custom 11">
      <a:dk1>
        <a:srgbClr val="000000"/>
      </a:dk1>
      <a:lt1>
        <a:srgbClr val="FFFFFF"/>
      </a:lt1>
      <a:dk2>
        <a:srgbClr val="404040"/>
      </a:dk2>
      <a:lt2>
        <a:srgbClr val="E7E6E6"/>
      </a:lt2>
      <a:accent1>
        <a:srgbClr val="2F6DB5"/>
      </a:accent1>
      <a:accent2>
        <a:srgbClr val="12234B"/>
      </a:accent2>
      <a:accent3>
        <a:srgbClr val="00AEEF"/>
      </a:accent3>
      <a:accent4>
        <a:srgbClr val="63A70A"/>
      </a:accent4>
      <a:accent5>
        <a:srgbClr val="CB2030"/>
      </a:accent5>
      <a:accent6>
        <a:srgbClr val="F08B20"/>
      </a:accent6>
      <a:hlink>
        <a:srgbClr val="24B6FF"/>
      </a:hlink>
      <a:folHlink>
        <a:srgbClr val="C8C8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</TotalTime>
  <Words>591</Words>
  <Application>Microsoft Macintosh PowerPoint</Application>
  <PresentationFormat>Widescreen</PresentationFormat>
  <Paragraphs>58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Perforce CFD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Kirsh</dc:creator>
  <cp:lastModifiedBy>David Swan</cp:lastModifiedBy>
  <cp:revision>103</cp:revision>
  <dcterms:created xsi:type="dcterms:W3CDTF">2019-03-01T15:15:54Z</dcterms:created>
  <dcterms:modified xsi:type="dcterms:W3CDTF">2025-02-03T14:26:49Z</dcterms:modified>
</cp:coreProperties>
</file>