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86" r:id="rId2"/>
    <p:sldId id="2142533343" r:id="rId3"/>
    <p:sldId id="2625" r:id="rId4"/>
    <p:sldId id="2607" r:id="rId5"/>
    <p:sldId id="2142533345" r:id="rId6"/>
    <p:sldId id="2620" r:id="rId7"/>
    <p:sldId id="2613" r:id="rId8"/>
    <p:sldId id="2621" r:id="rId9"/>
    <p:sldId id="2142533344" r:id="rId10"/>
    <p:sldId id="2142533346" r:id="rId11"/>
    <p:sldId id="2142533347" r:id="rId12"/>
    <p:sldId id="2142533348" r:id="rId13"/>
    <p:sldId id="2622" r:id="rId14"/>
    <p:sldId id="260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lsea Teplitzky" initials="CT" lastIdx="11" clrIdx="0">
    <p:extLst>
      <p:ext uri="{19B8F6BF-5375-455C-9EA6-DF929625EA0E}">
        <p15:presenceInfo xmlns:p15="http://schemas.microsoft.com/office/powerpoint/2012/main" userId="S::cteplitzky@perforce.com::b488e48d-6074-4f3e-a673-6c7011bb331f" providerId="AD"/>
      </p:ext>
    </p:extLst>
  </p:cmAuthor>
  <p:cmAuthor id="2" name="Christine Bentsen" initials="CB" lastIdx="9" clrIdx="1">
    <p:extLst>
      <p:ext uri="{19B8F6BF-5375-455C-9EA6-DF929625EA0E}">
        <p15:presenceInfo xmlns:p15="http://schemas.microsoft.com/office/powerpoint/2012/main" userId="S::cbentsen@perforce.com::26acf990-ac94-4ad2-9ed2-a3dd9db9dc12" providerId="AD"/>
      </p:ext>
    </p:extLst>
  </p:cmAuthor>
  <p:cmAuthor id="3" name="Justin Reock" initials="JR" lastIdx="2" clrIdx="2">
    <p:extLst>
      <p:ext uri="{19B8F6BF-5375-455C-9EA6-DF929625EA0E}">
        <p15:presenceInfo xmlns:p15="http://schemas.microsoft.com/office/powerpoint/2012/main" userId="S::jreock@perforce.com::13ce7964-29c1-447b-afcb-48f4d16d9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1A"/>
    <a:srgbClr val="FF8B9C"/>
    <a:srgbClr val="CF8C1B"/>
    <a:srgbClr val="452235"/>
    <a:srgbClr val="1E1E1E"/>
    <a:srgbClr val="0D1116"/>
    <a:srgbClr val="A1EFE4"/>
    <a:srgbClr val="626483"/>
    <a:srgbClr val="EBFF87"/>
    <a:srgbClr val="B45B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29"/>
    <p:restoredTop sz="86520"/>
  </p:normalViewPr>
  <p:slideViewPr>
    <p:cSldViewPr snapToGrid="0">
      <p:cViewPr varScale="1">
        <p:scale>
          <a:sx n="82" d="100"/>
          <a:sy n="82" d="100"/>
        </p:scale>
        <p:origin x="979" y="101"/>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4548" y="10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43582-B694-6242-88E0-E0DFD02FB3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DBBCDD-583B-1E45-9717-9B1E94228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384556-E337-9B47-97E6-7ECCF22A42B3}" type="datetimeFigureOut">
              <a:rPr lang="en-US" smtClean="0"/>
              <a:t>2/21/2025</a:t>
            </a:fld>
            <a:endParaRPr lang="en-US"/>
          </a:p>
        </p:txBody>
      </p:sp>
      <p:sp>
        <p:nvSpPr>
          <p:cNvPr id="4" name="Footer Placeholder 3">
            <a:extLst>
              <a:ext uri="{FF2B5EF4-FFF2-40B4-BE49-F238E27FC236}">
                <a16:creationId xmlns:a16="http://schemas.microsoft.com/office/drawing/2014/main" id="{632A5AA2-D05D-554C-BF54-32587EFDD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65CED4-8934-074F-8204-ED267470E9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7A5C92-A53D-E946-BFAD-7D3C93C04FBC}" type="slidenum">
              <a:rPr lang="en-US" smtClean="0"/>
              <a:t>‹#›</a:t>
            </a:fld>
            <a:endParaRPr lang="en-US"/>
          </a:p>
        </p:txBody>
      </p:sp>
    </p:spTree>
    <p:extLst>
      <p:ext uri="{BB962C8B-B14F-4D97-AF65-F5344CB8AC3E}">
        <p14:creationId xmlns:p14="http://schemas.microsoft.com/office/powerpoint/2010/main" val="1570225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C391D-C5EA-0B4E-9CE0-90085D284321}"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9B2D9-4698-024D-914F-BDA32CF49105}" type="slidenum">
              <a:rPr lang="en-US" smtClean="0"/>
              <a:t>‹#›</a:t>
            </a:fld>
            <a:endParaRPr lang="en-US"/>
          </a:p>
        </p:txBody>
      </p:sp>
    </p:spTree>
    <p:extLst>
      <p:ext uri="{BB962C8B-B14F-4D97-AF65-F5344CB8AC3E}">
        <p14:creationId xmlns:p14="http://schemas.microsoft.com/office/powerpoint/2010/main" val="404002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latin typeface="Arial"/>
                <a:ea typeface="Arial"/>
                <a:cs typeface="Arial"/>
                <a:sym typeface="Arial"/>
              </a:rPr>
              <a:t>A glimpse of tomorrow:</a:t>
            </a:r>
            <a:r>
              <a:rPr lang="en-US" sz="1200" b="0" i="0" u="none" strike="noStrike" cap="none" dirty="0">
                <a:solidFill>
                  <a:schemeClr val="dk1"/>
                </a:solidFill>
                <a:latin typeface="Arial"/>
                <a:ea typeface="Arial"/>
                <a:cs typeface="Arial"/>
                <a:sym typeface="Arial"/>
              </a:rPr>
              <a:t> </a:t>
            </a:r>
            <a:endParaRPr lang="en-US" b="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Environments will be more distributed and heterogeneous with high-velocity changes—and the more material exposure to cyber-security risks, and the regulations and compliance that go along with that.</a:t>
            </a:r>
            <a:endParaRPr lang="en-US"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There will not be enough people to do the manual work required to operate environments at this scale; nor would it be advisable from a security standpoint. Automation is no longer a nice-to-have; it is a fundamental requirement for enterprise companies</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Do you want to leave your security up to manual processes that could create mistakes?</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With security becoming everyone's job how do you maintain the same standards for quality/implementation/urgency ... wouldn't you rather automate?</a:t>
            </a:r>
            <a:endParaRPr lang="en-US"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Application Developers will not independently rule the world. They will partner with a new type of operator (an infrastructure developer, a cloud engineer ) who is building out and running intelligent, proactive, and self-healing systems that allow their organizations to focus on delivering differentiation. In fact, the new operator will be a progressive blend of developer-minded admin plus system-thinking developers. </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In tomorrow’s self-healing environments, the workflows and actions—from initial provisioning to running at scale, to seamless decommissioning—will be automatic. And enforcing security and ensuring compliance will be inherent</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The CIO role did not die when SaaS and Public Cloud became mainstream—rather, it changed. Similarly, the operator role is not going to die with cloud native. It will change, too. Just like leading CIOs of today are a blend of the progressive business-minded CIOs combined with a dose of technology-savvy business leaders, the operators of the future will be a blend of the </a:t>
            </a:r>
            <a:r>
              <a:rPr lang="en-US" sz="1200" b="0" i="0" u="none" strike="noStrike" cap="none" dirty="0" err="1">
                <a:solidFill>
                  <a:schemeClr val="dk1"/>
                </a:solidFill>
                <a:latin typeface="Arial"/>
                <a:ea typeface="Arial"/>
                <a:cs typeface="Arial"/>
                <a:sym typeface="Arial"/>
              </a:rPr>
              <a:t>progessive</a:t>
            </a:r>
            <a:r>
              <a:rPr lang="en-US" sz="1200" b="0" i="0" u="none" strike="noStrike" cap="none" dirty="0">
                <a:solidFill>
                  <a:schemeClr val="dk1"/>
                </a:solidFill>
                <a:latin typeface="Arial"/>
                <a:ea typeface="Arial"/>
                <a:cs typeface="Arial"/>
                <a:sym typeface="Arial"/>
              </a:rPr>
              <a:t> development-minded operators combined with operations-minded developers who understand the power and importance of next-gen technology environments, and are attracted to solving the complexities and cyber security risks they present.   </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Another parallel is what is happening in the network world … network admins are no longer going to be managing boxes as the world moves to software defined networks - they will transform into network developers / software defined network operators - some coming from the traditional network admin world and others from the more traditional software development world.  Similarly infrastructure operators will no longer be managing servers and VMs - they will be managing containers and workflows. Some coming from the DevOps world and others from the more traditional software development world. </a:t>
            </a:r>
            <a:endParaRPr lang="en-US" dirty="0"/>
          </a:p>
          <a:p>
            <a:pPr marL="0" lvl="0" indent="0" algn="l" rtl="0">
              <a:spcBef>
                <a:spcPts val="0"/>
              </a:spcBef>
              <a:spcAft>
                <a:spcPts val="0"/>
              </a:spcAft>
              <a:buClr>
                <a:schemeClr val="dk1"/>
              </a:buClr>
              <a:buSzPts val="1400"/>
              <a:buFont typeface="Arial"/>
              <a:buNone/>
            </a:pPr>
            <a:endParaRPr lang="en-US"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C1E9B2D9-4698-024D-914F-BDA32CF49105}" type="slidenum">
              <a:rPr lang="en-US" smtClean="0"/>
              <a:t>2</a:t>
            </a:fld>
            <a:endParaRPr lang="en-US"/>
          </a:p>
        </p:txBody>
      </p:sp>
    </p:spTree>
    <p:extLst>
      <p:ext uri="{BB962C8B-B14F-4D97-AF65-F5344CB8AC3E}">
        <p14:creationId xmlns:p14="http://schemas.microsoft.com/office/powerpoint/2010/main" val="3880056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600"/>
              </a:spcAft>
              <a:buNone/>
            </a:pPr>
            <a:r>
              <a:rPr lang="en-US" dirty="0"/>
              <a:t>The last few years has seen far too much energy across our industry wasted with fights between community and tech firms</a:t>
            </a:r>
          </a:p>
          <a:p>
            <a:pPr marL="0" lvl="0" indent="0" algn="l" rtl="0">
              <a:spcBef>
                <a:spcPts val="0"/>
              </a:spcBef>
              <a:spcAft>
                <a:spcPts val="600"/>
              </a:spcAft>
              <a:buNone/>
            </a:pPr>
            <a:endParaRPr lang="en-US" dirty="0"/>
          </a:p>
          <a:p>
            <a:pPr marL="0" lvl="0" indent="0" algn="l" rtl="0">
              <a:spcBef>
                <a:spcPts val="0"/>
              </a:spcBef>
              <a:spcAft>
                <a:spcPts val="600"/>
              </a:spcAft>
              <a:buNone/>
            </a:pPr>
            <a:r>
              <a:rPr lang="en-US" dirty="0"/>
              <a:t>Companies have matured and must make a sustainable business but there is no reason to leave community behind to do this. Moving from Steward to partner reflects the changes and allows the best for all</a:t>
            </a:r>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12</a:t>
            </a:fld>
            <a:endParaRPr lang="en-US"/>
          </a:p>
        </p:txBody>
      </p:sp>
    </p:spTree>
    <p:extLst>
      <p:ext uri="{BB962C8B-B14F-4D97-AF65-F5344CB8AC3E}">
        <p14:creationId xmlns:p14="http://schemas.microsoft.com/office/powerpoint/2010/main" val="242005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13</a:t>
            </a:fld>
            <a:endParaRPr lang="en-US"/>
          </a:p>
        </p:txBody>
      </p:sp>
    </p:spTree>
    <p:extLst>
      <p:ext uri="{BB962C8B-B14F-4D97-AF65-F5344CB8AC3E}">
        <p14:creationId xmlns:p14="http://schemas.microsoft.com/office/powerpoint/2010/main" val="299539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None/>
            </a:pPr>
            <a:r>
              <a:rPr lang="en-US" sz="1200" dirty="0">
                <a:solidFill>
                  <a:schemeClr val="dk1"/>
                </a:solidFill>
                <a:latin typeface="Calibri"/>
                <a:ea typeface="Calibri"/>
                <a:cs typeface="Calibri"/>
                <a:sym typeface="Calibri"/>
              </a:rPr>
              <a:t>As I mentioned earlier, one of the patterns we see often is one or two teams see initial success, that success is recognized by management and then there’s a desire to replicate that success more broadly across more teams. In order to continuing the momentum and scale that success, teams have to develop the ability to share, which is one of the four pillars of DevOps according to the CAMS model. </a:t>
            </a:r>
            <a:endParaRPr lang="en-US" dirty="0"/>
          </a:p>
          <a:p>
            <a:pPr marL="0" marR="0" lvl="0" indent="0" algn="l" rtl="0">
              <a:spcBef>
                <a:spcPts val="0"/>
              </a:spcBef>
              <a:spcAft>
                <a:spcPts val="0"/>
              </a:spcAft>
              <a:buClr>
                <a:schemeClr val="dk1"/>
              </a:buClr>
              <a:buSzPts val="1200"/>
              <a:buNone/>
            </a:pPr>
            <a:r>
              <a:rPr lang="en-US" sz="1200" dirty="0">
                <a:solidFill>
                  <a:schemeClr val="dk1"/>
                </a:solidFill>
                <a:latin typeface="Calibri"/>
                <a:ea typeface="Calibri"/>
                <a:cs typeface="Calibri"/>
                <a:sym typeface="Calibri"/>
              </a:rPr>
              <a:t>This is why all of our foundations practices are so dependent on sharing and promote sharing. </a:t>
            </a:r>
            <a:endParaRPr lang="en-US" dirty="0"/>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14</a:t>
            </a:fld>
            <a:endParaRPr lang="en-US"/>
          </a:p>
        </p:txBody>
      </p:sp>
    </p:spTree>
    <p:extLst>
      <p:ext uri="{BB962C8B-B14F-4D97-AF65-F5344CB8AC3E}">
        <p14:creationId xmlns:p14="http://schemas.microsoft.com/office/powerpoint/2010/main" val="19529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lvl="0" indent="-106679" algn="l" rtl="0">
              <a:spcBef>
                <a:spcPts val="0"/>
              </a:spcBef>
              <a:spcAft>
                <a:spcPts val="0"/>
              </a:spcAft>
              <a:buClr>
                <a:schemeClr val="dk1"/>
              </a:buClr>
              <a:buSzPts val="1200"/>
              <a:buNone/>
            </a:pPr>
            <a:r>
              <a:rPr lang="en-US" dirty="0"/>
              <a:t>So to give a high level</a:t>
            </a:r>
            <a:br>
              <a:rPr lang="en-US" dirty="0"/>
            </a:br>
            <a:endParaRPr lang="en-US" dirty="0"/>
          </a:p>
          <a:p>
            <a:pPr marL="182880" lvl="0" indent="-106679" algn="l" rtl="0">
              <a:spcBef>
                <a:spcPts val="0"/>
              </a:spcBef>
              <a:spcAft>
                <a:spcPts val="0"/>
              </a:spcAft>
              <a:buClr>
                <a:schemeClr val="dk1"/>
              </a:buClr>
              <a:buSzPts val="1200"/>
              <a:buNone/>
            </a:pPr>
            <a:r>
              <a:rPr lang="en-US" dirty="0"/>
              <a:t>PE - A</a:t>
            </a:r>
          </a:p>
          <a:p>
            <a:pPr marL="182880" lvl="0" indent="-106679" algn="l" rtl="0">
              <a:spcBef>
                <a:spcPts val="0"/>
              </a:spcBef>
              <a:spcAft>
                <a:spcPts val="0"/>
              </a:spcAft>
              <a:buClr>
                <a:schemeClr val="dk1"/>
              </a:buClr>
              <a:buSzPts val="1200"/>
              <a:buNone/>
            </a:pPr>
            <a:r>
              <a:rPr lang="en-US" dirty="0"/>
              <a:t>PE</a:t>
            </a:r>
          </a:p>
          <a:p>
            <a:pPr marL="182880" lvl="0" indent="-106679" algn="l" rtl="0">
              <a:spcBef>
                <a:spcPts val="0"/>
              </a:spcBef>
              <a:spcAft>
                <a:spcPts val="0"/>
              </a:spcAft>
              <a:buClr>
                <a:schemeClr val="dk1"/>
              </a:buClr>
              <a:buSzPts val="1200"/>
              <a:buNone/>
            </a:pPr>
            <a:r>
              <a:rPr lang="en-US" dirty="0"/>
              <a:t>CORE</a:t>
            </a:r>
          </a:p>
          <a:p>
            <a:pPr marL="182880" lvl="0" indent="-106679" algn="l" rtl="0">
              <a:spcBef>
                <a:spcPts val="0"/>
              </a:spcBef>
              <a:spcAft>
                <a:spcPts val="0"/>
              </a:spcAft>
              <a:buClr>
                <a:schemeClr val="dk1"/>
              </a:buClr>
              <a:buSzPts val="1200"/>
              <a:buNone/>
            </a:pPr>
            <a:endParaRPr lang="en-US" dirty="0"/>
          </a:p>
          <a:p>
            <a:pPr marL="182880" lvl="0" indent="-106679" algn="l" rtl="0">
              <a:spcBef>
                <a:spcPts val="0"/>
              </a:spcBef>
              <a:spcAft>
                <a:spcPts val="0"/>
              </a:spcAft>
              <a:buClr>
                <a:schemeClr val="dk1"/>
              </a:buClr>
              <a:buSzPts val="1200"/>
              <a:buNone/>
            </a:pPr>
            <a:r>
              <a:rPr lang="en-US" dirty="0"/>
              <a:t>OPENVOX</a:t>
            </a:r>
          </a:p>
          <a:p>
            <a:pPr marL="182880" lvl="0" indent="-106679" algn="l" rtl="0">
              <a:spcBef>
                <a:spcPts val="0"/>
              </a:spcBef>
              <a:spcAft>
                <a:spcPts val="0"/>
              </a:spcAft>
              <a:buClr>
                <a:schemeClr val="dk1"/>
              </a:buClr>
              <a:buSzPts val="1200"/>
              <a:buNone/>
            </a:pPr>
            <a:endParaRPr lang="en-US" dirty="0"/>
          </a:p>
          <a:p>
            <a:pPr marL="182880" lvl="0" indent="-106679" algn="l" rtl="0">
              <a:spcBef>
                <a:spcPts val="0"/>
              </a:spcBef>
              <a:spcAft>
                <a:spcPts val="0"/>
              </a:spcAft>
              <a:buClr>
                <a:schemeClr val="dk1"/>
              </a:buClr>
              <a:buSzPts val="1200"/>
              <a:buNone/>
            </a:pPr>
            <a:r>
              <a:rPr lang="en-US" dirty="0"/>
              <a:t>Public repos?</a:t>
            </a:r>
          </a:p>
          <a:p>
            <a:pPr marL="182880" lvl="0" indent="-106679" algn="l" rtl="0">
              <a:spcBef>
                <a:spcPts val="0"/>
              </a:spcBef>
              <a:spcAft>
                <a:spcPts val="0"/>
              </a:spcAft>
              <a:buClr>
                <a:schemeClr val="dk1"/>
              </a:buClr>
              <a:buSzPts val="1200"/>
              <a:buNone/>
            </a:pPr>
            <a:endParaRPr lang="en-US" dirty="0"/>
          </a:p>
          <a:p>
            <a:pPr marL="182880" lvl="0" indent="-106679" algn="l" rtl="0">
              <a:spcBef>
                <a:spcPts val="0"/>
              </a:spcBef>
              <a:spcAft>
                <a:spcPts val="0"/>
              </a:spcAft>
              <a:buClr>
                <a:schemeClr val="dk1"/>
              </a:buClr>
              <a:buSzPts val="1200"/>
              <a:buNone/>
            </a:pPr>
            <a:r>
              <a:rPr lang="en-US" dirty="0"/>
              <a:t>How many repos changed how many products affected</a:t>
            </a:r>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3</a:t>
            </a:fld>
            <a:endParaRPr lang="en-US"/>
          </a:p>
        </p:txBody>
      </p:sp>
    </p:spTree>
    <p:extLst>
      <p:ext uri="{BB962C8B-B14F-4D97-AF65-F5344CB8AC3E}">
        <p14:creationId xmlns:p14="http://schemas.microsoft.com/office/powerpoint/2010/main" val="15177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4</a:t>
            </a:fld>
            <a:endParaRPr lang="en-US"/>
          </a:p>
        </p:txBody>
      </p:sp>
    </p:spTree>
    <p:extLst>
      <p:ext uri="{BB962C8B-B14F-4D97-AF65-F5344CB8AC3E}">
        <p14:creationId xmlns:p14="http://schemas.microsoft.com/office/powerpoint/2010/main" val="127847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latin typeface="Arial"/>
                <a:ea typeface="Arial"/>
                <a:cs typeface="Arial"/>
                <a:sym typeface="Arial"/>
              </a:rPr>
              <a:t>A glimpse of tomorrow:</a:t>
            </a:r>
            <a:r>
              <a:rPr lang="en-US" sz="1200" b="0" i="0" u="none" strike="noStrike" cap="none" dirty="0">
                <a:solidFill>
                  <a:schemeClr val="dk1"/>
                </a:solidFill>
                <a:latin typeface="Arial"/>
                <a:ea typeface="Arial"/>
                <a:cs typeface="Arial"/>
                <a:sym typeface="Arial"/>
              </a:rPr>
              <a:t> </a:t>
            </a:r>
            <a:endParaRPr lang="en-US" b="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Environments will be more distributed and heterogeneous with high-velocity changes—and the more material exposure to cyber-security risks, and the regulations and compliance that go along with that.</a:t>
            </a:r>
            <a:endParaRPr lang="en-US"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There will not be enough people to do the manual work required to operate environments at this scale; nor would it be advisable from a security standpoint. Automation is no longer a nice-to-have; it is a fundamental requirement for enterprise companies</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Do you want to leave your security up to manual processes that could create mistakes?</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With security becoming everyone's job how do you maintain the same standards for quality/implementation/urgency ... wouldn't you rather automate?</a:t>
            </a:r>
            <a:endParaRPr lang="en-US"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Application Developers will not independently rule the world. They will partner with a new type of operator (an infrastructure developer, a cloud engineer ) who is building out and running intelligent, proactive, and self-healing systems that allow their organizations to focus on delivering differentiation. In fact, the new operator will be a progressive blend of developer-minded admin plus system-thinking developers. </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In tomorrow’s self-healing environments, the workflows and actions—from initial provisioning to running at scale, to seamless decommissioning—will be automatic. And enforcing security and ensuring compliance will be inherent</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The CIO role did not die when SaaS and Public Cloud became mainstream—rather, it changed. Similarly, the operator role is not going to die with cloud native. It will change, too. Just like leading CIOs of today are a blend of the progressive business-minded CIOs combined with a dose of technology-savvy business leaders, the operators of the future will be a blend of the </a:t>
            </a:r>
            <a:r>
              <a:rPr lang="en-US" sz="1200" b="0" i="0" u="none" strike="noStrike" cap="none" dirty="0" err="1">
                <a:solidFill>
                  <a:schemeClr val="dk1"/>
                </a:solidFill>
                <a:latin typeface="Arial"/>
                <a:ea typeface="Arial"/>
                <a:cs typeface="Arial"/>
                <a:sym typeface="Arial"/>
              </a:rPr>
              <a:t>progessive</a:t>
            </a:r>
            <a:r>
              <a:rPr lang="en-US" sz="1200" b="0" i="0" u="none" strike="noStrike" cap="none" dirty="0">
                <a:solidFill>
                  <a:schemeClr val="dk1"/>
                </a:solidFill>
                <a:latin typeface="Arial"/>
                <a:ea typeface="Arial"/>
                <a:cs typeface="Arial"/>
                <a:sym typeface="Arial"/>
              </a:rPr>
              <a:t> development-minded operators combined with operations-minded developers who understand the power and importance of next-gen technology environments, and are attracted to solving the complexities and cyber security risks they present.   </a:t>
            </a:r>
            <a:endParaRPr lang="en-US" dirty="0"/>
          </a:p>
          <a:p>
            <a:pPr marL="457200" lvl="1"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Another parallel is what is happening in the network world … network admins are no longer going to be managing boxes as the world moves to software defined networks - they will transform into network developers / software defined network operators - some coming from the traditional network admin world and others from the more traditional software development world.  Similarly infrastructure operators will no longer be managing servers and VMs - they will be managing containers and workflows. Some coming from the DevOps world and others from the more traditional software development world. </a:t>
            </a:r>
            <a:endParaRPr lang="en-US" dirty="0"/>
          </a:p>
          <a:p>
            <a:pPr marL="0" lvl="0" indent="0" algn="l" rtl="0">
              <a:spcBef>
                <a:spcPts val="0"/>
              </a:spcBef>
              <a:spcAft>
                <a:spcPts val="0"/>
              </a:spcAft>
              <a:buClr>
                <a:schemeClr val="dk1"/>
              </a:buClr>
              <a:buSzPts val="1400"/>
              <a:buFont typeface="Arial"/>
              <a:buNone/>
            </a:pPr>
            <a:endParaRPr lang="en-US"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5</a:t>
            </a:fld>
            <a:endParaRPr lang="en-US"/>
          </a:p>
        </p:txBody>
      </p:sp>
    </p:spTree>
    <p:extLst>
      <p:ext uri="{BB962C8B-B14F-4D97-AF65-F5344CB8AC3E}">
        <p14:creationId xmlns:p14="http://schemas.microsoft.com/office/powerpoint/2010/main" val="295609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a:ea typeface="Arial"/>
                <a:cs typeface="Arial"/>
                <a:sym typeface="Arial"/>
              </a:rPr>
              <a:t>Add example pictures</a:t>
            </a:r>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6</a:t>
            </a:fld>
            <a:endParaRPr lang="en-US"/>
          </a:p>
        </p:txBody>
      </p:sp>
    </p:spTree>
    <p:extLst>
      <p:ext uri="{BB962C8B-B14F-4D97-AF65-F5344CB8AC3E}">
        <p14:creationId xmlns:p14="http://schemas.microsoft.com/office/powerpoint/2010/main" val="112931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7</a:t>
            </a:fld>
            <a:endParaRPr lang="en-US"/>
          </a:p>
        </p:txBody>
      </p:sp>
    </p:spTree>
    <p:extLst>
      <p:ext uri="{BB962C8B-B14F-4D97-AF65-F5344CB8AC3E}">
        <p14:creationId xmlns:p14="http://schemas.microsoft.com/office/powerpoint/2010/main" val="379111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8</a:t>
            </a:fld>
            <a:endParaRPr lang="en-US"/>
          </a:p>
        </p:txBody>
      </p:sp>
    </p:spTree>
    <p:extLst>
      <p:ext uri="{BB962C8B-B14F-4D97-AF65-F5344CB8AC3E}">
        <p14:creationId xmlns:p14="http://schemas.microsoft.com/office/powerpoint/2010/main" val="41918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a:ea typeface="Arial"/>
                <a:cs typeface="Arial"/>
                <a:sym typeface="Arial"/>
              </a:rPr>
              <a:t>Add example pictures</a:t>
            </a:r>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9</a:t>
            </a:fld>
            <a:endParaRPr lang="en-US"/>
          </a:p>
        </p:txBody>
      </p:sp>
    </p:spTree>
    <p:extLst>
      <p:ext uri="{BB962C8B-B14F-4D97-AF65-F5344CB8AC3E}">
        <p14:creationId xmlns:p14="http://schemas.microsoft.com/office/powerpoint/2010/main" val="359534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lvl="0" indent="-106679" algn="l" rtl="0">
              <a:spcBef>
                <a:spcPts val="0"/>
              </a:spcBef>
              <a:spcAft>
                <a:spcPts val="0"/>
              </a:spcAft>
              <a:buClr>
                <a:schemeClr val="dk1"/>
              </a:buClr>
              <a:buSzPts val="1200"/>
              <a:buNone/>
            </a:pPr>
            <a:r>
              <a:rPr lang="en-US" dirty="0"/>
              <a:t>Make sure this is an ask, where, when, can we help your community chapter, attend with SEs</a:t>
            </a:r>
          </a:p>
          <a:p>
            <a:endParaRPr lang="en-US" dirty="0"/>
          </a:p>
        </p:txBody>
      </p:sp>
      <p:sp>
        <p:nvSpPr>
          <p:cNvPr id="4" name="Slide Number Placeholder 3"/>
          <p:cNvSpPr>
            <a:spLocks noGrp="1"/>
          </p:cNvSpPr>
          <p:nvPr>
            <p:ph type="sldNum" sz="quarter" idx="5"/>
          </p:nvPr>
        </p:nvSpPr>
        <p:spPr/>
        <p:txBody>
          <a:bodyPr/>
          <a:lstStyle/>
          <a:p>
            <a:fld id="{C1E9B2D9-4698-024D-914F-BDA32CF49105}" type="slidenum">
              <a:rPr lang="en-US" smtClean="0"/>
              <a:t>10</a:t>
            </a:fld>
            <a:endParaRPr lang="en-US"/>
          </a:p>
        </p:txBody>
      </p:sp>
    </p:spTree>
    <p:extLst>
      <p:ext uri="{BB962C8B-B14F-4D97-AF65-F5344CB8AC3E}">
        <p14:creationId xmlns:p14="http://schemas.microsoft.com/office/powerpoint/2010/main" val="164924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svg"/><Relationship Id="rId9"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4BA118-BAF7-46F9-AA0A-DF231E1F43BD}"/>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873187"/>
            <a:ext cx="12192000" cy="5111626"/>
          </a:xfrm>
          <a:prstGeom prst="rect">
            <a:avLst/>
          </a:prstGeom>
        </p:spPr>
      </p:pic>
      <p:sp>
        <p:nvSpPr>
          <p:cNvPr id="12" name="Rectangle 11">
            <a:extLst>
              <a:ext uri="{FF2B5EF4-FFF2-40B4-BE49-F238E27FC236}">
                <a16:creationId xmlns:a16="http://schemas.microsoft.com/office/drawing/2014/main" id="{7C0CD8A0-5A06-B94F-A5A3-91CE8EDE0CEC}"/>
              </a:ext>
            </a:extLst>
          </p:cNvPr>
          <p:cNvSpPr/>
          <p:nvPr userDrawn="1"/>
        </p:nvSpPr>
        <p:spPr>
          <a:xfrm>
            <a:off x="0" y="873187"/>
            <a:ext cx="6845300" cy="5111626"/>
          </a:xfrm>
          <a:prstGeom prst="rect">
            <a:avLst/>
          </a:prstGeom>
          <a:gradFill flip="none" rotWithShape="1">
            <a:gsLst>
              <a:gs pos="0">
                <a:schemeClr val="bg1">
                  <a:alpha val="7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A98C0282-3121-4E1E-B054-4F20DBEAB9AC}"/>
              </a:ext>
            </a:extLst>
          </p:cNvPr>
          <p:cNvSpPr>
            <a:spLocks noGrp="1"/>
          </p:cNvSpPr>
          <p:nvPr>
            <p:ph type="body" sz="quarter" idx="11" hasCustomPrompt="1"/>
          </p:nvPr>
        </p:nvSpPr>
        <p:spPr>
          <a:xfrm>
            <a:off x="641350" y="2468563"/>
            <a:ext cx="4751388" cy="2555875"/>
          </a:xfrm>
          <a:prstGeom prst="rect">
            <a:avLst/>
          </a:prstGeom>
        </p:spPr>
        <p:txBody>
          <a:bodyPr/>
          <a:lstStyle>
            <a:lvl1pPr marL="0" indent="0">
              <a:buNone/>
              <a:defRPr sz="4400"/>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dirty="0"/>
              <a:t>Presentation Title Slide Perforce </a:t>
            </a:r>
            <a:br>
              <a:rPr lang="en-US" dirty="0"/>
            </a:br>
            <a:r>
              <a:rPr lang="en-US" dirty="0"/>
              <a:t>2021 Template</a:t>
            </a:r>
            <a:endParaRPr lang="en-NZ" dirty="0"/>
          </a:p>
        </p:txBody>
      </p:sp>
      <p:sp>
        <p:nvSpPr>
          <p:cNvPr id="6" name="Rectangle 7">
            <a:extLst>
              <a:ext uri="{FF2B5EF4-FFF2-40B4-BE49-F238E27FC236}">
                <a16:creationId xmlns:a16="http://schemas.microsoft.com/office/drawing/2014/main" id="{1D4F6F50-66B5-4752-866F-988CD4D376F0}"/>
              </a:ext>
            </a:extLst>
          </p:cNvPr>
          <p:cNvSpPr/>
          <p:nvPr userDrawn="1"/>
        </p:nvSpPr>
        <p:spPr>
          <a:xfrm>
            <a:off x="0" y="529388"/>
            <a:ext cx="5921127" cy="5813659"/>
          </a:xfrm>
          <a:custGeom>
            <a:avLst/>
            <a:gdLst>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 name="connsiteX4" fmla="*/ 0 w 3094880"/>
              <a:gd name="connsiteY4" fmla="*/ 0 h 1541478"/>
              <a:gd name="connsiteX0" fmla="*/ 14081 w 3108961"/>
              <a:gd name="connsiteY0" fmla="*/ 0 h 1541478"/>
              <a:gd name="connsiteX1" fmla="*/ 3108961 w 3108961"/>
              <a:gd name="connsiteY1" fmla="*/ 0 h 1541478"/>
              <a:gd name="connsiteX2" fmla="*/ 3108961 w 3108961"/>
              <a:gd name="connsiteY2" fmla="*/ 1541478 h 1541478"/>
              <a:gd name="connsiteX3" fmla="*/ 14081 w 3108961"/>
              <a:gd name="connsiteY3" fmla="*/ 1541478 h 1541478"/>
              <a:gd name="connsiteX4" fmla="*/ 0 w 3108961"/>
              <a:gd name="connsiteY4" fmla="*/ 836021 h 1541478"/>
              <a:gd name="connsiteX5" fmla="*/ 14081 w 3108961"/>
              <a:gd name="connsiteY5" fmla="*/ 0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5" fmla="*/ 91440 w 3108961"/>
              <a:gd name="connsiteY5" fmla="*/ 927461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Lst>
            <a:ahLst/>
            <a:cxnLst>
              <a:cxn ang="0">
                <a:pos x="connsiteX0" y="connsiteY0"/>
              </a:cxn>
              <a:cxn ang="0">
                <a:pos x="connsiteX1" y="connsiteY1"/>
              </a:cxn>
              <a:cxn ang="0">
                <a:pos x="connsiteX2" y="connsiteY2"/>
              </a:cxn>
              <a:cxn ang="0">
                <a:pos x="connsiteX3" y="connsiteY3"/>
              </a:cxn>
            </a:cxnLst>
            <a:rect l="l" t="t" r="r" b="b"/>
            <a:pathLst>
              <a:path w="3094880" h="1541478">
                <a:moveTo>
                  <a:pt x="0" y="0"/>
                </a:moveTo>
                <a:lnTo>
                  <a:pt x="3094880" y="0"/>
                </a:lnTo>
                <a:lnTo>
                  <a:pt x="3094880" y="1541478"/>
                </a:lnTo>
                <a:lnTo>
                  <a:pt x="0" y="1541478"/>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C30A148-9F86-4DA8-924F-315C79816B9F}"/>
              </a:ext>
            </a:extLst>
          </p:cNvPr>
          <p:cNvSpPr>
            <a:spLocks noGrp="1"/>
          </p:cNvSpPr>
          <p:nvPr>
            <p:ph type="body" sz="quarter" idx="12" hasCustomPrompt="1"/>
          </p:nvPr>
        </p:nvSpPr>
        <p:spPr>
          <a:xfrm>
            <a:off x="7856229" y="5410200"/>
            <a:ext cx="2537404"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NZ" dirty="0"/>
              <a:t>Presenter Name</a:t>
            </a:r>
          </a:p>
        </p:txBody>
      </p:sp>
      <p:sp>
        <p:nvSpPr>
          <p:cNvPr id="14" name="Text Placeholder 12">
            <a:extLst>
              <a:ext uri="{FF2B5EF4-FFF2-40B4-BE49-F238E27FC236}">
                <a16:creationId xmlns:a16="http://schemas.microsoft.com/office/drawing/2014/main" id="{1DA1C17E-6236-4FC2-998A-231F25EEC34C}"/>
              </a:ext>
            </a:extLst>
          </p:cNvPr>
          <p:cNvSpPr>
            <a:spLocks noGrp="1"/>
          </p:cNvSpPr>
          <p:nvPr>
            <p:ph type="body" sz="quarter" idx="13" hasCustomPrompt="1"/>
          </p:nvPr>
        </p:nvSpPr>
        <p:spPr>
          <a:xfrm>
            <a:off x="10425869" y="5410200"/>
            <a:ext cx="1479150"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sz="1600" b="0" spc="0" dirty="0"/>
              <a:t>|  Month 20XX</a:t>
            </a:r>
            <a:endParaRPr lang="en-NZ" dirty="0"/>
          </a:p>
        </p:txBody>
      </p:sp>
    </p:spTree>
    <p:extLst>
      <p:ext uri="{BB962C8B-B14F-4D97-AF65-F5344CB8AC3E}">
        <p14:creationId xmlns:p14="http://schemas.microsoft.com/office/powerpoint/2010/main" val="256321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0" userDrawn="1">
          <p15:clr>
            <a:srgbClr val="FBAE40"/>
          </p15:clr>
        </p15:guide>
        <p15:guide id="2" orient="horz" pos="377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25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_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CA85EAE-0E92-44B2-A00B-23F0A7B56B1F}"/>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8" name="Picture 17" descr="A picture containing invertebrate, ctenophore&#10;&#10;Description automatically generated">
            <a:extLst>
              <a:ext uri="{FF2B5EF4-FFF2-40B4-BE49-F238E27FC236}">
                <a16:creationId xmlns:a16="http://schemas.microsoft.com/office/drawing/2014/main" id="{6C6C3207-00C1-4A41-8222-1D41E48B68A4}"/>
              </a:ext>
            </a:extLst>
          </p:cNvPr>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FC9AED77-DEF1-47F8-8E77-F1BE710F6985}"/>
              </a:ext>
            </a:extLst>
          </p:cNvPr>
          <p:cNvSpPr/>
          <p:nvPr userDrawn="1"/>
        </p:nvSpPr>
        <p:spPr>
          <a:xfrm>
            <a:off x="694268" y="815009"/>
            <a:ext cx="10803465" cy="522798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6AD6D87-B4A0-4966-95EF-411EC99E871E}"/>
              </a:ext>
            </a:extLst>
          </p:cNvPr>
          <p:cNvCxnSpPr>
            <a:cxnSpLocks/>
          </p:cNvCxnSpPr>
          <p:nvPr userDrawn="1"/>
        </p:nvCxnSpPr>
        <p:spPr>
          <a:xfrm>
            <a:off x="1398103" y="4541441"/>
            <a:ext cx="93957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F069C8E-BD9F-4EA5-9E85-C64A624F1EF0}"/>
              </a:ext>
            </a:extLst>
          </p:cNvPr>
          <p:cNvSpPr txBox="1"/>
          <p:nvPr userDrawn="1"/>
        </p:nvSpPr>
        <p:spPr>
          <a:xfrm>
            <a:off x="1266501" y="4404760"/>
            <a:ext cx="893193" cy="2646878"/>
          </a:xfrm>
          <a:prstGeom prst="rect">
            <a:avLst/>
          </a:prstGeom>
          <a:noFill/>
        </p:spPr>
        <p:txBody>
          <a:bodyPr wrap="none" rtlCol="0">
            <a:spAutoFit/>
          </a:bodyPr>
          <a:lstStyle/>
          <a:p>
            <a:r>
              <a:rPr lang="en-US" sz="16600" dirty="0">
                <a:solidFill>
                  <a:schemeClr val="bg1"/>
                </a:solidFill>
                <a:latin typeface="Arial" panose="020B0604020202020204" pitchFamily="34" charset="0"/>
                <a:cs typeface="Arial" panose="020B0604020202020204" pitchFamily="34" charset="0"/>
              </a:rPr>
              <a:t>”</a:t>
            </a:r>
          </a:p>
        </p:txBody>
      </p:sp>
      <p:sp>
        <p:nvSpPr>
          <p:cNvPr id="23" name="Text Placeholder 22">
            <a:extLst>
              <a:ext uri="{FF2B5EF4-FFF2-40B4-BE49-F238E27FC236}">
                <a16:creationId xmlns:a16="http://schemas.microsoft.com/office/drawing/2014/main" id="{570AA9D0-6493-48B7-9176-188ADE2758DB}"/>
              </a:ext>
            </a:extLst>
          </p:cNvPr>
          <p:cNvSpPr>
            <a:spLocks noGrp="1"/>
          </p:cNvSpPr>
          <p:nvPr>
            <p:ph type="body" sz="quarter" idx="11" hasCustomPrompt="1"/>
          </p:nvPr>
        </p:nvSpPr>
        <p:spPr>
          <a:xfrm>
            <a:off x="1293018" y="1389307"/>
            <a:ext cx="9611415" cy="2959100"/>
          </a:xfrm>
          <a:prstGeom prst="rect">
            <a:avLst/>
          </a:prstGeom>
        </p:spPr>
        <p:txBody>
          <a:bodyPr/>
          <a:lstStyle>
            <a:lvl1pPr marL="0" indent="0">
              <a:buNone/>
              <a:defRPr sz="4400" b="1">
                <a:solidFill>
                  <a:schemeClr val="bg1"/>
                </a:solidFill>
                <a:latin typeface="+mn-lt"/>
              </a:defRPr>
            </a:lvl1pPr>
            <a:lvl2pPr>
              <a:defRPr sz="4400">
                <a:latin typeface="+mn-lt"/>
              </a:defRPr>
            </a:lvl2pPr>
            <a:lvl3pPr>
              <a:defRPr sz="4400">
                <a:latin typeface="+mn-lt"/>
              </a:defRPr>
            </a:lvl3pPr>
            <a:lvl4pPr>
              <a:defRPr sz="4400">
                <a:latin typeface="+mn-lt"/>
              </a:defRPr>
            </a:lvl4pPr>
            <a:lvl5pPr>
              <a:defRPr sz="4400">
                <a:latin typeface="+mn-l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id </a:t>
            </a:r>
            <a:r>
              <a:rPr lang="en-US" dirty="0" err="1"/>
              <a:t>mauris</a:t>
            </a:r>
            <a:r>
              <a:rPr lang="en-US" dirty="0"/>
              <a:t> sit </a:t>
            </a:r>
            <a:r>
              <a:rPr lang="en-US" dirty="0" err="1"/>
              <a:t>amet</a:t>
            </a:r>
            <a:r>
              <a:rPr lang="en-US" dirty="0"/>
              <a:t> nisi auctor </a:t>
            </a:r>
            <a:r>
              <a:rPr lang="en-US" dirty="0" err="1"/>
              <a:t>mollis</a:t>
            </a:r>
            <a:r>
              <a:rPr lang="en-US" dirty="0"/>
              <a:t>. </a:t>
            </a:r>
            <a:r>
              <a:rPr lang="en-US" dirty="0" err="1"/>
              <a:t>Quisque</a:t>
            </a:r>
            <a:r>
              <a:rPr lang="en-US" dirty="0"/>
              <a:t> non.” </a:t>
            </a:r>
          </a:p>
        </p:txBody>
      </p:sp>
      <p:sp>
        <p:nvSpPr>
          <p:cNvPr id="25" name="Picture Placeholder 24">
            <a:extLst>
              <a:ext uri="{FF2B5EF4-FFF2-40B4-BE49-F238E27FC236}">
                <a16:creationId xmlns:a16="http://schemas.microsoft.com/office/drawing/2014/main" id="{E32FB4B6-D28C-45C1-BC01-841EB0E8C6D7}"/>
              </a:ext>
            </a:extLst>
          </p:cNvPr>
          <p:cNvSpPr>
            <a:spLocks noGrp="1"/>
          </p:cNvSpPr>
          <p:nvPr>
            <p:ph type="pic" sz="quarter" idx="12" hasCustomPrompt="1"/>
          </p:nvPr>
        </p:nvSpPr>
        <p:spPr>
          <a:xfrm>
            <a:off x="8143875" y="4786313"/>
            <a:ext cx="2781300" cy="692150"/>
          </a:xfrm>
          <a:prstGeom prst="rect">
            <a:avLst/>
          </a:prstGeom>
        </p:spPr>
        <p:txBody>
          <a:bodyPr/>
          <a:lstStyle>
            <a:lvl1pPr marL="0" indent="0">
              <a:buNone/>
              <a:defRPr sz="2000">
                <a:solidFill>
                  <a:schemeClr val="bg1"/>
                </a:solidFill>
              </a:defRPr>
            </a:lvl1pPr>
          </a:lstStyle>
          <a:p>
            <a:r>
              <a:rPr lang="en-NZ" dirty="0"/>
              <a:t>Quote logo or reference</a:t>
            </a:r>
          </a:p>
        </p:txBody>
      </p:sp>
      <p:pic>
        <p:nvPicPr>
          <p:cNvPr id="10" name="Graphic 9">
            <a:extLst>
              <a:ext uri="{FF2B5EF4-FFF2-40B4-BE49-F238E27FC236}">
                <a16:creationId xmlns:a16="http://schemas.microsoft.com/office/drawing/2014/main" id="{DBE99FD0-F8B9-0048-A8F8-3FAE0BC451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75965" y="6576588"/>
            <a:ext cx="1127122" cy="127852"/>
          </a:xfrm>
          <a:prstGeom prst="rect">
            <a:avLst/>
          </a:prstGeom>
        </p:spPr>
      </p:pic>
    </p:spTree>
    <p:extLst>
      <p:ext uri="{BB962C8B-B14F-4D97-AF65-F5344CB8AC3E}">
        <p14:creationId xmlns:p14="http://schemas.microsoft.com/office/powerpoint/2010/main" val="251359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you_Slide">
    <p:spTree>
      <p:nvGrpSpPr>
        <p:cNvPr id="1" name=""/>
        <p:cNvGrpSpPr/>
        <p:nvPr/>
      </p:nvGrpSpPr>
      <p:grpSpPr>
        <a:xfrm>
          <a:off x="0" y="0"/>
          <a:ext cx="0" cy="0"/>
          <a:chOff x="0" y="0"/>
          <a:chExt cx="0" cy="0"/>
        </a:xfrm>
      </p:grpSpPr>
      <p:pic>
        <p:nvPicPr>
          <p:cNvPr id="10" name="Picture 9" descr="Shape, background pattern&#10;&#10;Description automatically generated">
            <a:extLst>
              <a:ext uri="{FF2B5EF4-FFF2-40B4-BE49-F238E27FC236}">
                <a16:creationId xmlns:a16="http://schemas.microsoft.com/office/drawing/2014/main" id="{2EB87DF9-C2D4-B84C-A358-24E106B93B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153DEAB-FA8C-1242-A5A3-67C5E471E638}"/>
              </a:ext>
            </a:extLst>
          </p:cNvPr>
          <p:cNvSpPr/>
          <p:nvPr userDrawn="1"/>
        </p:nvSpPr>
        <p:spPr>
          <a:xfrm>
            <a:off x="1138990" y="2419493"/>
            <a:ext cx="6041026" cy="1009507"/>
          </a:xfrm>
          <a:prstGeom prst="rect">
            <a:avLst/>
          </a:prstGeom>
        </p:spPr>
        <p:txBody>
          <a:bodyPr wrap="square">
            <a:spAutoFit/>
          </a:bodyPr>
          <a:lstStyle/>
          <a:p>
            <a:pPr algn="l">
              <a:lnSpc>
                <a:spcPct val="70000"/>
              </a:lnSpc>
            </a:pPr>
            <a:r>
              <a:rPr kumimoji="0" lang="en-US" sz="8000" b="0" i="0" u="none" strike="noStrike" kern="1200" cap="none" spc="-150" normalizeH="0" baseline="0" noProof="0" dirty="0">
                <a:ln>
                  <a:noFill/>
                </a:ln>
                <a:solidFill>
                  <a:srgbClr val="000000"/>
                </a:solidFill>
                <a:effectLst/>
                <a:uLnTx/>
                <a:uFillTx/>
                <a:latin typeface="+mn-lt"/>
                <a:ea typeface="+mj-ea"/>
                <a:cs typeface="+mj-cs"/>
              </a:rPr>
              <a:t>Thank You</a:t>
            </a:r>
            <a:endParaRPr lang="en-US" sz="4000" b="0" cap="none" baseline="0" dirty="0"/>
          </a:p>
        </p:txBody>
      </p:sp>
      <p:pic>
        <p:nvPicPr>
          <p:cNvPr id="13" name="Graphic 12">
            <a:extLst>
              <a:ext uri="{FF2B5EF4-FFF2-40B4-BE49-F238E27FC236}">
                <a16:creationId xmlns:a16="http://schemas.microsoft.com/office/drawing/2014/main" id="{42989FE9-0236-8342-9628-AF06558AAC5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36231" y="1284682"/>
            <a:ext cx="2300050" cy="260902"/>
          </a:xfrm>
          <a:prstGeom prst="rect">
            <a:avLst/>
          </a:prstGeom>
        </p:spPr>
      </p:pic>
      <p:cxnSp>
        <p:nvCxnSpPr>
          <p:cNvPr id="14" name="Straight Connector 13">
            <a:extLst>
              <a:ext uri="{FF2B5EF4-FFF2-40B4-BE49-F238E27FC236}">
                <a16:creationId xmlns:a16="http://schemas.microsoft.com/office/drawing/2014/main" id="{75F40F34-FE51-6342-AD44-4674DDC6C46C}"/>
              </a:ext>
            </a:extLst>
          </p:cNvPr>
          <p:cNvCxnSpPr>
            <a:cxnSpLocks/>
          </p:cNvCxnSpPr>
          <p:nvPr userDrawn="1"/>
        </p:nvCxnSpPr>
        <p:spPr>
          <a:xfrm>
            <a:off x="1235242" y="1982538"/>
            <a:ext cx="10956758" cy="0"/>
          </a:xfrm>
          <a:prstGeom prst="lin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0" name="Content Placeholder 11">
            <a:extLst>
              <a:ext uri="{FF2B5EF4-FFF2-40B4-BE49-F238E27FC236}">
                <a16:creationId xmlns:a16="http://schemas.microsoft.com/office/drawing/2014/main" id="{2610C38A-CCC8-C348-BEA8-B0D7D7532B6D}"/>
              </a:ext>
            </a:extLst>
          </p:cNvPr>
          <p:cNvSpPr>
            <a:spLocks noGrp="1"/>
          </p:cNvSpPr>
          <p:nvPr>
            <p:ph sz="quarter" idx="10" hasCustomPrompt="1"/>
          </p:nvPr>
        </p:nvSpPr>
        <p:spPr>
          <a:xfrm>
            <a:off x="1674421" y="4666793"/>
            <a:ext cx="8271683" cy="397212"/>
          </a:xfrm>
          <a:prstGeom prst="rect">
            <a:avLst/>
          </a:prstGeom>
          <a:noFill/>
        </p:spPr>
        <p:txBody>
          <a:bodyPr lIns="91440" tIns="91440"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u="none" strike="noStrike" kern="1200" dirty="0">
                <a:solidFill>
                  <a:schemeClr val="tx2"/>
                </a:solidFill>
                <a:effectLst/>
                <a:latin typeface="+mn-lt"/>
                <a:ea typeface="+mn-ea"/>
                <a:cs typeface="Calibri Light" panose="020F0302020204030204" pitchFamily="34" charset="0"/>
              </a:defRPr>
            </a:lvl1pPr>
            <a:lvl2pPr>
              <a:defRPr b="0" i="0">
                <a:solidFill>
                  <a:schemeClr val="tx2"/>
                </a:solidFill>
                <a:latin typeface="Calibri Light" panose="020F0302020204030204" pitchFamily="34" charset="0"/>
                <a:cs typeface="Calibri Light" panose="020F0302020204030204" pitchFamily="34" charset="0"/>
              </a:defRPr>
            </a:lvl2pPr>
            <a:lvl3pPr>
              <a:defRPr b="0" i="0">
                <a:solidFill>
                  <a:schemeClr val="tx2"/>
                </a:solidFill>
                <a:latin typeface="Calibri Light" panose="020F0302020204030204" pitchFamily="34" charset="0"/>
                <a:cs typeface="Calibri Light" panose="020F0302020204030204" pitchFamily="34" charset="0"/>
              </a:defRPr>
            </a:lvl3pPr>
            <a:lvl4pPr>
              <a:defRPr b="0" i="0">
                <a:solidFill>
                  <a:schemeClr val="tx2"/>
                </a:solidFill>
                <a:latin typeface="Calibri Light" panose="020F0302020204030204" pitchFamily="34" charset="0"/>
                <a:cs typeface="Calibri Light" panose="020F0302020204030204" pitchFamily="34" charset="0"/>
              </a:defRPr>
            </a:lvl4pPr>
            <a:lvl5pPr>
              <a:defRPr b="0" i="0">
                <a:solidFill>
                  <a:schemeClr val="tx2"/>
                </a:solidFill>
                <a:latin typeface="Calibri Light" panose="020F0302020204030204" pitchFamily="34" charset="0"/>
                <a:cs typeface="Calibri Light" panose="020F0302020204030204" pitchFamily="34" charset="0"/>
              </a:defRPr>
            </a:lvl5pPr>
          </a:lstStyle>
          <a:p>
            <a:pPr lvl="0"/>
            <a:r>
              <a:rPr lang="en-GB" dirty="0"/>
              <a:t>Name:</a:t>
            </a:r>
          </a:p>
        </p:txBody>
      </p:sp>
      <p:cxnSp>
        <p:nvCxnSpPr>
          <p:cNvPr id="21" name="Straight Connector 20">
            <a:extLst>
              <a:ext uri="{FF2B5EF4-FFF2-40B4-BE49-F238E27FC236}">
                <a16:creationId xmlns:a16="http://schemas.microsoft.com/office/drawing/2014/main" id="{416A229F-F45A-6444-8D4D-7CAA878C470D}"/>
              </a:ext>
            </a:extLst>
          </p:cNvPr>
          <p:cNvCxnSpPr>
            <a:cxnSpLocks/>
          </p:cNvCxnSpPr>
          <p:nvPr userDrawn="1"/>
        </p:nvCxnSpPr>
        <p:spPr>
          <a:xfrm>
            <a:off x="1219200" y="4456198"/>
            <a:ext cx="30081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descr="Download Linkedin White Png Download - Linkedin Icon White Circle PNG Image  with No Background - PNGkey.com">
            <a:extLst>
              <a:ext uri="{FF2B5EF4-FFF2-40B4-BE49-F238E27FC236}">
                <a16:creationId xmlns:a16="http://schemas.microsoft.com/office/drawing/2014/main" id="{5643224F-7789-DD48-822B-2776DA3C1551}"/>
              </a:ext>
            </a:extLst>
          </p:cNvPr>
          <p:cNvPicPr>
            <a:picLocks noChangeAspect="1" noChangeArrowheads="1"/>
          </p:cNvPicPr>
          <p:nvPr userDrawn="1"/>
        </p:nvPicPr>
        <p:blipFill rotWithShape="1">
          <a:blip r:embed="rId5" cstate="hqprint">
            <a:extLst>
              <a:ext uri="{28A0092B-C50C-407E-A947-70E740481C1C}">
                <a14:useLocalDpi xmlns:a14="http://schemas.microsoft.com/office/drawing/2010/main"/>
              </a:ext>
            </a:extLst>
          </a:blip>
          <a:srcRect/>
          <a:stretch/>
        </p:blipFill>
        <p:spPr bwMode="auto">
          <a:xfrm>
            <a:off x="1186945" y="5928646"/>
            <a:ext cx="353824" cy="353824"/>
          </a:xfrm>
          <a:prstGeom prst="ellipse">
            <a:avLst/>
          </a:prstGeom>
          <a:solidFill>
            <a:schemeClr val="accent1"/>
          </a:solidFill>
        </p:spPr>
      </p:pic>
      <p:sp>
        <p:nvSpPr>
          <p:cNvPr id="26" name="Oval 25">
            <a:extLst>
              <a:ext uri="{FF2B5EF4-FFF2-40B4-BE49-F238E27FC236}">
                <a16:creationId xmlns:a16="http://schemas.microsoft.com/office/drawing/2014/main" id="{A9659DAF-D92D-1142-BB5A-70160E570700}"/>
              </a:ext>
            </a:extLst>
          </p:cNvPr>
          <p:cNvSpPr/>
          <p:nvPr userDrawn="1"/>
        </p:nvSpPr>
        <p:spPr>
          <a:xfrm>
            <a:off x="1186946" y="5522490"/>
            <a:ext cx="353824" cy="353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7E5B104-0636-034D-817A-3E222EAEB6B3}"/>
              </a:ext>
            </a:extLst>
          </p:cNvPr>
          <p:cNvSpPr/>
          <p:nvPr userDrawn="1"/>
        </p:nvSpPr>
        <p:spPr>
          <a:xfrm>
            <a:off x="1186946" y="5116335"/>
            <a:ext cx="353824" cy="353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056DE6C-9F25-4441-B6F7-1F98D8E0C152}"/>
              </a:ext>
            </a:extLst>
          </p:cNvPr>
          <p:cNvSpPr/>
          <p:nvPr userDrawn="1"/>
        </p:nvSpPr>
        <p:spPr>
          <a:xfrm>
            <a:off x="1186946" y="4710180"/>
            <a:ext cx="353824" cy="353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Target Audience with solid fill">
            <a:extLst>
              <a:ext uri="{FF2B5EF4-FFF2-40B4-BE49-F238E27FC236}">
                <a16:creationId xmlns:a16="http://schemas.microsoft.com/office/drawing/2014/main" id="{FF5899F8-0ADD-6746-A1EF-309BA889BB1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19535" y="4716179"/>
            <a:ext cx="298440" cy="298440"/>
          </a:xfrm>
          <a:prstGeom prst="rect">
            <a:avLst/>
          </a:prstGeom>
        </p:spPr>
      </p:pic>
      <p:pic>
        <p:nvPicPr>
          <p:cNvPr id="23" name="Graphic 22" descr="Envelope with solid fill">
            <a:extLst>
              <a:ext uri="{FF2B5EF4-FFF2-40B4-BE49-F238E27FC236}">
                <a16:creationId xmlns:a16="http://schemas.microsoft.com/office/drawing/2014/main" id="{B00E3211-5702-C444-B8FC-2A2656213E47}"/>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34109" y="5170585"/>
            <a:ext cx="258071" cy="258071"/>
          </a:xfrm>
          <a:prstGeom prst="rect">
            <a:avLst/>
          </a:prstGeom>
        </p:spPr>
      </p:pic>
      <p:pic>
        <p:nvPicPr>
          <p:cNvPr id="25" name="Graphic 24" descr="Speaker phone with solid fill">
            <a:extLst>
              <a:ext uri="{FF2B5EF4-FFF2-40B4-BE49-F238E27FC236}">
                <a16:creationId xmlns:a16="http://schemas.microsoft.com/office/drawing/2014/main" id="{C7E92B59-058C-5940-B5CE-6939ED817A5B}"/>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82868" y="5535562"/>
            <a:ext cx="346254" cy="346254"/>
          </a:xfrm>
          <a:prstGeom prst="rect">
            <a:avLst/>
          </a:prstGeom>
        </p:spPr>
      </p:pic>
      <p:sp>
        <p:nvSpPr>
          <p:cNvPr id="17" name="Content Placeholder 11">
            <a:extLst>
              <a:ext uri="{FF2B5EF4-FFF2-40B4-BE49-F238E27FC236}">
                <a16:creationId xmlns:a16="http://schemas.microsoft.com/office/drawing/2014/main" id="{829500FD-2286-A54B-997B-4B725C9853E1}"/>
              </a:ext>
            </a:extLst>
          </p:cNvPr>
          <p:cNvSpPr>
            <a:spLocks noGrp="1"/>
          </p:cNvSpPr>
          <p:nvPr>
            <p:ph sz="quarter" idx="15" hasCustomPrompt="1"/>
          </p:nvPr>
        </p:nvSpPr>
        <p:spPr>
          <a:xfrm>
            <a:off x="1674421" y="5081660"/>
            <a:ext cx="8271683" cy="397212"/>
          </a:xfrm>
          <a:prstGeom prst="rect">
            <a:avLst/>
          </a:prstGeom>
          <a:noFill/>
        </p:spPr>
        <p:txBody>
          <a:bodyPr lIns="91440" tIns="91440"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u="none" strike="noStrike" kern="1200" dirty="0">
                <a:solidFill>
                  <a:schemeClr val="tx2"/>
                </a:solidFill>
                <a:effectLst/>
                <a:latin typeface="+mn-lt"/>
                <a:ea typeface="+mn-ea"/>
                <a:cs typeface="Calibri Light" panose="020F0302020204030204" pitchFamily="34" charset="0"/>
              </a:defRPr>
            </a:lvl1pPr>
            <a:lvl2pPr>
              <a:defRPr b="0" i="0">
                <a:solidFill>
                  <a:schemeClr val="tx2"/>
                </a:solidFill>
                <a:latin typeface="Calibri Light" panose="020F0302020204030204" pitchFamily="34" charset="0"/>
                <a:cs typeface="Calibri Light" panose="020F0302020204030204" pitchFamily="34" charset="0"/>
              </a:defRPr>
            </a:lvl2pPr>
            <a:lvl3pPr>
              <a:defRPr b="0" i="0">
                <a:solidFill>
                  <a:schemeClr val="tx2"/>
                </a:solidFill>
                <a:latin typeface="Calibri Light" panose="020F0302020204030204" pitchFamily="34" charset="0"/>
                <a:cs typeface="Calibri Light" panose="020F0302020204030204" pitchFamily="34" charset="0"/>
              </a:defRPr>
            </a:lvl3pPr>
            <a:lvl4pPr>
              <a:defRPr b="0" i="0">
                <a:solidFill>
                  <a:schemeClr val="tx2"/>
                </a:solidFill>
                <a:latin typeface="Calibri Light" panose="020F0302020204030204" pitchFamily="34" charset="0"/>
                <a:cs typeface="Calibri Light" panose="020F0302020204030204" pitchFamily="34" charset="0"/>
              </a:defRPr>
            </a:lvl4pPr>
            <a:lvl5pPr>
              <a:defRPr b="0" i="0">
                <a:solidFill>
                  <a:schemeClr val="tx2"/>
                </a:solidFill>
                <a:latin typeface="Calibri Light" panose="020F0302020204030204" pitchFamily="34" charset="0"/>
                <a:cs typeface="Calibri Light" panose="020F0302020204030204" pitchFamily="34" charset="0"/>
              </a:defRPr>
            </a:lvl5pPr>
          </a:lstStyle>
          <a:p>
            <a:pPr lvl="0"/>
            <a:r>
              <a:rPr lang="en-GB" dirty="0"/>
              <a:t>Email:</a:t>
            </a:r>
          </a:p>
        </p:txBody>
      </p:sp>
      <p:sp>
        <p:nvSpPr>
          <p:cNvPr id="22" name="Content Placeholder 11">
            <a:extLst>
              <a:ext uri="{FF2B5EF4-FFF2-40B4-BE49-F238E27FC236}">
                <a16:creationId xmlns:a16="http://schemas.microsoft.com/office/drawing/2014/main" id="{71F3AC22-A46E-854C-9BE6-85326E52AD2A}"/>
              </a:ext>
            </a:extLst>
          </p:cNvPr>
          <p:cNvSpPr>
            <a:spLocks noGrp="1"/>
          </p:cNvSpPr>
          <p:nvPr>
            <p:ph sz="quarter" idx="16" hasCustomPrompt="1"/>
          </p:nvPr>
        </p:nvSpPr>
        <p:spPr>
          <a:xfrm>
            <a:off x="1674421" y="5496527"/>
            <a:ext cx="8271683" cy="397212"/>
          </a:xfrm>
          <a:prstGeom prst="rect">
            <a:avLst/>
          </a:prstGeom>
          <a:noFill/>
        </p:spPr>
        <p:txBody>
          <a:bodyPr lIns="91440" tIns="91440"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u="none" strike="noStrike" kern="1200" dirty="0">
                <a:solidFill>
                  <a:schemeClr val="tx2"/>
                </a:solidFill>
                <a:effectLst/>
                <a:latin typeface="+mn-lt"/>
                <a:ea typeface="+mn-ea"/>
                <a:cs typeface="Calibri Light" panose="020F0302020204030204" pitchFamily="34" charset="0"/>
              </a:defRPr>
            </a:lvl1pPr>
            <a:lvl2pPr>
              <a:defRPr b="0" i="0">
                <a:solidFill>
                  <a:schemeClr val="tx2"/>
                </a:solidFill>
                <a:latin typeface="Calibri Light" panose="020F0302020204030204" pitchFamily="34" charset="0"/>
                <a:cs typeface="Calibri Light" panose="020F0302020204030204" pitchFamily="34" charset="0"/>
              </a:defRPr>
            </a:lvl2pPr>
            <a:lvl3pPr>
              <a:defRPr b="0" i="0">
                <a:solidFill>
                  <a:schemeClr val="tx2"/>
                </a:solidFill>
                <a:latin typeface="Calibri Light" panose="020F0302020204030204" pitchFamily="34" charset="0"/>
                <a:cs typeface="Calibri Light" panose="020F0302020204030204" pitchFamily="34" charset="0"/>
              </a:defRPr>
            </a:lvl3pPr>
            <a:lvl4pPr>
              <a:defRPr b="0" i="0">
                <a:solidFill>
                  <a:schemeClr val="tx2"/>
                </a:solidFill>
                <a:latin typeface="Calibri Light" panose="020F0302020204030204" pitchFamily="34" charset="0"/>
                <a:cs typeface="Calibri Light" panose="020F0302020204030204" pitchFamily="34" charset="0"/>
              </a:defRPr>
            </a:lvl4pPr>
            <a:lvl5pPr>
              <a:defRPr b="0" i="0">
                <a:solidFill>
                  <a:schemeClr val="tx2"/>
                </a:solidFill>
                <a:latin typeface="Calibri Light" panose="020F0302020204030204" pitchFamily="34" charset="0"/>
                <a:cs typeface="Calibri Light" panose="020F0302020204030204" pitchFamily="34" charset="0"/>
              </a:defRPr>
            </a:lvl5pPr>
          </a:lstStyle>
          <a:p>
            <a:pPr lvl="0"/>
            <a:r>
              <a:rPr lang="en-GB" dirty="0"/>
              <a:t>Phone:</a:t>
            </a:r>
          </a:p>
        </p:txBody>
      </p:sp>
      <p:sp>
        <p:nvSpPr>
          <p:cNvPr id="24" name="Content Placeholder 11">
            <a:extLst>
              <a:ext uri="{FF2B5EF4-FFF2-40B4-BE49-F238E27FC236}">
                <a16:creationId xmlns:a16="http://schemas.microsoft.com/office/drawing/2014/main" id="{4D1640CE-0011-D443-8B7A-F892E9BBE9B0}"/>
              </a:ext>
            </a:extLst>
          </p:cNvPr>
          <p:cNvSpPr>
            <a:spLocks noGrp="1"/>
          </p:cNvSpPr>
          <p:nvPr>
            <p:ph sz="quarter" idx="17" hasCustomPrompt="1"/>
          </p:nvPr>
        </p:nvSpPr>
        <p:spPr>
          <a:xfrm>
            <a:off x="1674421" y="5911393"/>
            <a:ext cx="8271683" cy="397212"/>
          </a:xfrm>
          <a:prstGeom prst="rect">
            <a:avLst/>
          </a:prstGeom>
          <a:noFill/>
        </p:spPr>
        <p:txBody>
          <a:bodyPr lIns="91440" tIns="91440"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u="none" strike="noStrike" kern="1200" dirty="0">
                <a:solidFill>
                  <a:schemeClr val="tx2"/>
                </a:solidFill>
                <a:effectLst/>
                <a:latin typeface="+mn-lt"/>
                <a:ea typeface="+mn-ea"/>
                <a:cs typeface="Calibri Light" panose="020F0302020204030204" pitchFamily="34" charset="0"/>
              </a:defRPr>
            </a:lvl1pPr>
            <a:lvl2pPr>
              <a:defRPr b="0" i="0">
                <a:solidFill>
                  <a:schemeClr val="tx2"/>
                </a:solidFill>
                <a:latin typeface="Calibri Light" panose="020F0302020204030204" pitchFamily="34" charset="0"/>
                <a:cs typeface="Calibri Light" panose="020F0302020204030204" pitchFamily="34" charset="0"/>
              </a:defRPr>
            </a:lvl2pPr>
            <a:lvl3pPr>
              <a:defRPr b="0" i="0">
                <a:solidFill>
                  <a:schemeClr val="tx2"/>
                </a:solidFill>
                <a:latin typeface="Calibri Light" panose="020F0302020204030204" pitchFamily="34" charset="0"/>
                <a:cs typeface="Calibri Light" panose="020F0302020204030204" pitchFamily="34" charset="0"/>
              </a:defRPr>
            </a:lvl3pPr>
            <a:lvl4pPr>
              <a:defRPr b="0" i="0">
                <a:solidFill>
                  <a:schemeClr val="tx2"/>
                </a:solidFill>
                <a:latin typeface="Calibri Light" panose="020F0302020204030204" pitchFamily="34" charset="0"/>
                <a:cs typeface="Calibri Light" panose="020F0302020204030204" pitchFamily="34" charset="0"/>
              </a:defRPr>
            </a:lvl4pPr>
            <a:lvl5pPr>
              <a:defRPr b="0" i="0">
                <a:solidFill>
                  <a:schemeClr val="tx2"/>
                </a:solidFill>
                <a:latin typeface="Calibri Light" panose="020F0302020204030204" pitchFamily="34" charset="0"/>
                <a:cs typeface="Calibri Light" panose="020F0302020204030204" pitchFamily="34" charset="0"/>
              </a:defRPr>
            </a:lvl5pPr>
          </a:lstStyle>
          <a:p>
            <a:pPr lvl="0"/>
            <a:r>
              <a:rPr lang="en-GB" dirty="0"/>
              <a:t>LinkedIn:</a:t>
            </a:r>
          </a:p>
        </p:txBody>
      </p:sp>
      <p:sp>
        <p:nvSpPr>
          <p:cNvPr id="3" name="Rectangle 2">
            <a:extLst>
              <a:ext uri="{FF2B5EF4-FFF2-40B4-BE49-F238E27FC236}">
                <a16:creationId xmlns:a16="http://schemas.microsoft.com/office/drawing/2014/main" id="{3DF1B348-CB57-1848-9100-A55FDF74B61A}"/>
              </a:ext>
            </a:extLst>
          </p:cNvPr>
          <p:cNvSpPr/>
          <p:nvPr userDrawn="1"/>
        </p:nvSpPr>
        <p:spPr>
          <a:xfrm>
            <a:off x="1138990" y="4059741"/>
            <a:ext cx="1327671" cy="369332"/>
          </a:xfrm>
          <a:prstGeom prst="rect">
            <a:avLst/>
          </a:prstGeom>
        </p:spPr>
        <p:txBody>
          <a:bodyPr wrap="none">
            <a:spAutoFit/>
          </a:bodyPr>
          <a:lstStyle/>
          <a:p>
            <a:pPr lvl="0"/>
            <a:r>
              <a:rPr lang="en-US" dirty="0"/>
              <a:t>Contact Info</a:t>
            </a:r>
          </a:p>
        </p:txBody>
      </p:sp>
    </p:spTree>
    <p:extLst>
      <p:ext uri="{BB962C8B-B14F-4D97-AF65-F5344CB8AC3E}">
        <p14:creationId xmlns:p14="http://schemas.microsoft.com/office/powerpoint/2010/main" val="132569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023DC1-B944-F64F-B9EA-DDC1BBC70C16}"/>
              </a:ext>
            </a:extLst>
          </p:cNvPr>
          <p:cNvSpPr/>
          <p:nvPr userDrawn="1"/>
        </p:nvSpPr>
        <p:spPr>
          <a:xfrm>
            <a:off x="0" y="873187"/>
            <a:ext cx="6845300" cy="5111626"/>
          </a:xfrm>
          <a:prstGeom prst="rect">
            <a:avLst/>
          </a:prstGeom>
          <a:gradFill flip="none" rotWithShape="1">
            <a:gsLst>
              <a:gs pos="0">
                <a:schemeClr val="bg1">
                  <a:alpha val="7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A98C0282-3121-4E1E-B054-4F20DBEAB9AC}"/>
              </a:ext>
            </a:extLst>
          </p:cNvPr>
          <p:cNvSpPr>
            <a:spLocks noGrp="1"/>
          </p:cNvSpPr>
          <p:nvPr>
            <p:ph type="body" sz="quarter" idx="11" hasCustomPrompt="1"/>
          </p:nvPr>
        </p:nvSpPr>
        <p:spPr>
          <a:xfrm>
            <a:off x="641350" y="2468563"/>
            <a:ext cx="4751388" cy="2555875"/>
          </a:xfrm>
          <a:prstGeom prst="rect">
            <a:avLst/>
          </a:prstGeom>
        </p:spPr>
        <p:txBody>
          <a:bodyPr/>
          <a:lstStyle>
            <a:lvl1pPr marL="0" indent="0">
              <a:buNone/>
              <a:defRPr sz="4400"/>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dirty="0"/>
              <a:t>Presentation Title Slide Perforce </a:t>
            </a:r>
            <a:br>
              <a:rPr lang="en-US" dirty="0"/>
            </a:br>
            <a:r>
              <a:rPr lang="en-US" dirty="0"/>
              <a:t>2021 Template</a:t>
            </a:r>
            <a:endParaRPr lang="en-NZ" dirty="0"/>
          </a:p>
        </p:txBody>
      </p:sp>
      <p:sp>
        <p:nvSpPr>
          <p:cNvPr id="6" name="Rectangle 7">
            <a:extLst>
              <a:ext uri="{FF2B5EF4-FFF2-40B4-BE49-F238E27FC236}">
                <a16:creationId xmlns:a16="http://schemas.microsoft.com/office/drawing/2014/main" id="{1D4F6F50-66B5-4752-866F-988CD4D376F0}"/>
              </a:ext>
            </a:extLst>
          </p:cNvPr>
          <p:cNvSpPr/>
          <p:nvPr userDrawn="1"/>
        </p:nvSpPr>
        <p:spPr>
          <a:xfrm>
            <a:off x="0" y="529388"/>
            <a:ext cx="5921127" cy="5813659"/>
          </a:xfrm>
          <a:custGeom>
            <a:avLst/>
            <a:gdLst>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 name="connsiteX4" fmla="*/ 0 w 3094880"/>
              <a:gd name="connsiteY4" fmla="*/ 0 h 1541478"/>
              <a:gd name="connsiteX0" fmla="*/ 14081 w 3108961"/>
              <a:gd name="connsiteY0" fmla="*/ 0 h 1541478"/>
              <a:gd name="connsiteX1" fmla="*/ 3108961 w 3108961"/>
              <a:gd name="connsiteY1" fmla="*/ 0 h 1541478"/>
              <a:gd name="connsiteX2" fmla="*/ 3108961 w 3108961"/>
              <a:gd name="connsiteY2" fmla="*/ 1541478 h 1541478"/>
              <a:gd name="connsiteX3" fmla="*/ 14081 w 3108961"/>
              <a:gd name="connsiteY3" fmla="*/ 1541478 h 1541478"/>
              <a:gd name="connsiteX4" fmla="*/ 0 w 3108961"/>
              <a:gd name="connsiteY4" fmla="*/ 836021 h 1541478"/>
              <a:gd name="connsiteX5" fmla="*/ 14081 w 3108961"/>
              <a:gd name="connsiteY5" fmla="*/ 0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5" fmla="*/ 91440 w 3108961"/>
              <a:gd name="connsiteY5" fmla="*/ 927461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Lst>
            <a:ahLst/>
            <a:cxnLst>
              <a:cxn ang="0">
                <a:pos x="connsiteX0" y="connsiteY0"/>
              </a:cxn>
              <a:cxn ang="0">
                <a:pos x="connsiteX1" y="connsiteY1"/>
              </a:cxn>
              <a:cxn ang="0">
                <a:pos x="connsiteX2" y="connsiteY2"/>
              </a:cxn>
              <a:cxn ang="0">
                <a:pos x="connsiteX3" y="connsiteY3"/>
              </a:cxn>
            </a:cxnLst>
            <a:rect l="l" t="t" r="r" b="b"/>
            <a:pathLst>
              <a:path w="3094880" h="1541478">
                <a:moveTo>
                  <a:pt x="0" y="0"/>
                </a:moveTo>
                <a:lnTo>
                  <a:pt x="3094880" y="0"/>
                </a:lnTo>
                <a:lnTo>
                  <a:pt x="3094880" y="1541478"/>
                </a:lnTo>
                <a:lnTo>
                  <a:pt x="0" y="1541478"/>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C30A148-9F86-4DA8-924F-315C79816B9F}"/>
              </a:ext>
            </a:extLst>
          </p:cNvPr>
          <p:cNvSpPr>
            <a:spLocks noGrp="1"/>
          </p:cNvSpPr>
          <p:nvPr>
            <p:ph type="body" sz="quarter" idx="12" hasCustomPrompt="1"/>
          </p:nvPr>
        </p:nvSpPr>
        <p:spPr>
          <a:xfrm>
            <a:off x="7856229" y="5410200"/>
            <a:ext cx="2537404"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NZ" dirty="0"/>
              <a:t>Presenter Name</a:t>
            </a:r>
          </a:p>
        </p:txBody>
      </p:sp>
      <p:sp>
        <p:nvSpPr>
          <p:cNvPr id="14" name="Text Placeholder 12">
            <a:extLst>
              <a:ext uri="{FF2B5EF4-FFF2-40B4-BE49-F238E27FC236}">
                <a16:creationId xmlns:a16="http://schemas.microsoft.com/office/drawing/2014/main" id="{1DA1C17E-6236-4FC2-998A-231F25EEC34C}"/>
              </a:ext>
            </a:extLst>
          </p:cNvPr>
          <p:cNvSpPr>
            <a:spLocks noGrp="1"/>
          </p:cNvSpPr>
          <p:nvPr>
            <p:ph type="body" sz="quarter" idx="13" hasCustomPrompt="1"/>
          </p:nvPr>
        </p:nvSpPr>
        <p:spPr>
          <a:xfrm>
            <a:off x="10425869" y="5410200"/>
            <a:ext cx="1479150"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sz="1600" b="0" spc="0" dirty="0"/>
              <a:t>|  Month 20XX</a:t>
            </a:r>
            <a:endParaRPr lang="en-NZ" dirty="0"/>
          </a:p>
        </p:txBody>
      </p:sp>
    </p:spTree>
    <p:extLst>
      <p:ext uri="{BB962C8B-B14F-4D97-AF65-F5344CB8AC3E}">
        <p14:creationId xmlns:p14="http://schemas.microsoft.com/office/powerpoint/2010/main" val="10339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0" userDrawn="1">
          <p15:clr>
            <a:srgbClr val="FBAE40"/>
          </p15:clr>
        </p15:guide>
        <p15:guide id="2" orient="horz" pos="377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slide">
    <p:spTree>
      <p:nvGrpSpPr>
        <p:cNvPr id="1" name=""/>
        <p:cNvGrpSpPr/>
        <p:nvPr/>
      </p:nvGrpSpPr>
      <p:grpSpPr>
        <a:xfrm>
          <a:off x="0" y="0"/>
          <a:ext cx="0" cy="0"/>
          <a:chOff x="0" y="0"/>
          <a:chExt cx="0" cy="0"/>
        </a:xfrm>
      </p:grpSpPr>
      <p:pic>
        <p:nvPicPr>
          <p:cNvPr id="12" name="Picture 11" descr="A person wearing a headset and looking at a computer&#10;&#10;Description automatically generated with low confidence">
            <a:extLst>
              <a:ext uri="{FF2B5EF4-FFF2-40B4-BE49-F238E27FC236}">
                <a16:creationId xmlns:a16="http://schemas.microsoft.com/office/drawing/2014/main" id="{C6E7DEE6-993E-8947-9C7B-A37E8BD9947F}"/>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873187"/>
            <a:ext cx="12192000" cy="5111626"/>
          </a:xfrm>
          <a:prstGeom prst="rect">
            <a:avLst/>
          </a:prstGeom>
        </p:spPr>
      </p:pic>
      <p:sp>
        <p:nvSpPr>
          <p:cNvPr id="7" name="Rectangle 6">
            <a:extLst>
              <a:ext uri="{FF2B5EF4-FFF2-40B4-BE49-F238E27FC236}">
                <a16:creationId xmlns:a16="http://schemas.microsoft.com/office/drawing/2014/main" id="{543E9E44-7BAF-0040-A5FB-694B7A7A9BFC}"/>
              </a:ext>
            </a:extLst>
          </p:cNvPr>
          <p:cNvSpPr/>
          <p:nvPr userDrawn="1"/>
        </p:nvSpPr>
        <p:spPr>
          <a:xfrm>
            <a:off x="0" y="873187"/>
            <a:ext cx="6845300" cy="5111626"/>
          </a:xfrm>
          <a:prstGeom prst="rect">
            <a:avLst/>
          </a:prstGeom>
          <a:gradFill flip="none" rotWithShape="1">
            <a:gsLst>
              <a:gs pos="0">
                <a:schemeClr val="bg1">
                  <a:alpha val="7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A98C0282-3121-4E1E-B054-4F20DBEAB9AC}"/>
              </a:ext>
            </a:extLst>
          </p:cNvPr>
          <p:cNvSpPr>
            <a:spLocks noGrp="1"/>
          </p:cNvSpPr>
          <p:nvPr>
            <p:ph type="body" sz="quarter" idx="11" hasCustomPrompt="1"/>
          </p:nvPr>
        </p:nvSpPr>
        <p:spPr>
          <a:xfrm>
            <a:off x="641350" y="2468563"/>
            <a:ext cx="4751388" cy="2555875"/>
          </a:xfrm>
          <a:prstGeom prst="rect">
            <a:avLst/>
          </a:prstGeom>
        </p:spPr>
        <p:txBody>
          <a:bodyPr/>
          <a:lstStyle>
            <a:lvl1pPr marL="0" indent="0">
              <a:buNone/>
              <a:defRPr sz="4400"/>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dirty="0"/>
              <a:t>Presentation Title Slide Perforce </a:t>
            </a:r>
            <a:br>
              <a:rPr lang="en-US" dirty="0"/>
            </a:br>
            <a:r>
              <a:rPr lang="en-US" dirty="0"/>
              <a:t>2021 Template</a:t>
            </a:r>
            <a:endParaRPr lang="en-NZ" dirty="0"/>
          </a:p>
        </p:txBody>
      </p:sp>
      <p:sp>
        <p:nvSpPr>
          <p:cNvPr id="6" name="Rectangle 7">
            <a:extLst>
              <a:ext uri="{FF2B5EF4-FFF2-40B4-BE49-F238E27FC236}">
                <a16:creationId xmlns:a16="http://schemas.microsoft.com/office/drawing/2014/main" id="{1D4F6F50-66B5-4752-866F-988CD4D376F0}"/>
              </a:ext>
            </a:extLst>
          </p:cNvPr>
          <p:cNvSpPr/>
          <p:nvPr userDrawn="1"/>
        </p:nvSpPr>
        <p:spPr>
          <a:xfrm>
            <a:off x="0" y="529388"/>
            <a:ext cx="5921127" cy="5813659"/>
          </a:xfrm>
          <a:custGeom>
            <a:avLst/>
            <a:gdLst>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 name="connsiteX4" fmla="*/ 0 w 3094880"/>
              <a:gd name="connsiteY4" fmla="*/ 0 h 1541478"/>
              <a:gd name="connsiteX0" fmla="*/ 14081 w 3108961"/>
              <a:gd name="connsiteY0" fmla="*/ 0 h 1541478"/>
              <a:gd name="connsiteX1" fmla="*/ 3108961 w 3108961"/>
              <a:gd name="connsiteY1" fmla="*/ 0 h 1541478"/>
              <a:gd name="connsiteX2" fmla="*/ 3108961 w 3108961"/>
              <a:gd name="connsiteY2" fmla="*/ 1541478 h 1541478"/>
              <a:gd name="connsiteX3" fmla="*/ 14081 w 3108961"/>
              <a:gd name="connsiteY3" fmla="*/ 1541478 h 1541478"/>
              <a:gd name="connsiteX4" fmla="*/ 0 w 3108961"/>
              <a:gd name="connsiteY4" fmla="*/ 836021 h 1541478"/>
              <a:gd name="connsiteX5" fmla="*/ 14081 w 3108961"/>
              <a:gd name="connsiteY5" fmla="*/ 0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5" fmla="*/ 91440 w 3108961"/>
              <a:gd name="connsiteY5" fmla="*/ 927461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Lst>
            <a:ahLst/>
            <a:cxnLst>
              <a:cxn ang="0">
                <a:pos x="connsiteX0" y="connsiteY0"/>
              </a:cxn>
              <a:cxn ang="0">
                <a:pos x="connsiteX1" y="connsiteY1"/>
              </a:cxn>
              <a:cxn ang="0">
                <a:pos x="connsiteX2" y="connsiteY2"/>
              </a:cxn>
              <a:cxn ang="0">
                <a:pos x="connsiteX3" y="connsiteY3"/>
              </a:cxn>
            </a:cxnLst>
            <a:rect l="l" t="t" r="r" b="b"/>
            <a:pathLst>
              <a:path w="3094880" h="1541478">
                <a:moveTo>
                  <a:pt x="0" y="0"/>
                </a:moveTo>
                <a:lnTo>
                  <a:pt x="3094880" y="0"/>
                </a:lnTo>
                <a:lnTo>
                  <a:pt x="3094880" y="1541478"/>
                </a:lnTo>
                <a:lnTo>
                  <a:pt x="0" y="1541478"/>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C30A148-9F86-4DA8-924F-315C79816B9F}"/>
              </a:ext>
            </a:extLst>
          </p:cNvPr>
          <p:cNvSpPr>
            <a:spLocks noGrp="1"/>
          </p:cNvSpPr>
          <p:nvPr>
            <p:ph type="body" sz="quarter" idx="12" hasCustomPrompt="1"/>
          </p:nvPr>
        </p:nvSpPr>
        <p:spPr>
          <a:xfrm>
            <a:off x="7856229" y="5410200"/>
            <a:ext cx="2537404"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NZ" dirty="0"/>
              <a:t>Presenter Name</a:t>
            </a:r>
          </a:p>
        </p:txBody>
      </p:sp>
      <p:sp>
        <p:nvSpPr>
          <p:cNvPr id="14" name="Text Placeholder 12">
            <a:extLst>
              <a:ext uri="{FF2B5EF4-FFF2-40B4-BE49-F238E27FC236}">
                <a16:creationId xmlns:a16="http://schemas.microsoft.com/office/drawing/2014/main" id="{1DA1C17E-6236-4FC2-998A-231F25EEC34C}"/>
              </a:ext>
            </a:extLst>
          </p:cNvPr>
          <p:cNvSpPr>
            <a:spLocks noGrp="1"/>
          </p:cNvSpPr>
          <p:nvPr>
            <p:ph type="body" sz="quarter" idx="13" hasCustomPrompt="1"/>
          </p:nvPr>
        </p:nvSpPr>
        <p:spPr>
          <a:xfrm>
            <a:off x="10425869" y="5410200"/>
            <a:ext cx="1479150"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sz="1600" b="0" spc="0" dirty="0"/>
              <a:t>|  Month 20XX</a:t>
            </a:r>
            <a:endParaRPr lang="en-NZ" dirty="0"/>
          </a:p>
        </p:txBody>
      </p:sp>
    </p:spTree>
    <p:extLst>
      <p:ext uri="{BB962C8B-B14F-4D97-AF65-F5344CB8AC3E}">
        <p14:creationId xmlns:p14="http://schemas.microsoft.com/office/powerpoint/2010/main" val="6172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0" userDrawn="1">
          <p15:clr>
            <a:srgbClr val="FBAE40"/>
          </p15:clr>
        </p15:guide>
        <p15:guide id="2" orient="horz" pos="377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_slide">
    <p:spTree>
      <p:nvGrpSpPr>
        <p:cNvPr id="1" name=""/>
        <p:cNvGrpSpPr/>
        <p:nvPr/>
      </p:nvGrpSpPr>
      <p:grpSpPr>
        <a:xfrm>
          <a:off x="0" y="0"/>
          <a:ext cx="0" cy="0"/>
          <a:chOff x="0" y="0"/>
          <a:chExt cx="0" cy="0"/>
        </a:xfrm>
      </p:grpSpPr>
      <p:pic>
        <p:nvPicPr>
          <p:cNvPr id="16" name="Picture 15" descr="A picture containing blur&#10;&#10;Description automatically generated">
            <a:extLst>
              <a:ext uri="{FF2B5EF4-FFF2-40B4-BE49-F238E27FC236}">
                <a16:creationId xmlns:a16="http://schemas.microsoft.com/office/drawing/2014/main" id="{F8D42060-F3D2-D14A-A21B-1491BD5B52A8}"/>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873186"/>
            <a:ext cx="12192000" cy="5111627"/>
          </a:xfrm>
          <a:prstGeom prst="rect">
            <a:avLst/>
          </a:prstGeom>
        </p:spPr>
      </p:pic>
      <p:sp>
        <p:nvSpPr>
          <p:cNvPr id="12" name="Rectangle 11">
            <a:extLst>
              <a:ext uri="{FF2B5EF4-FFF2-40B4-BE49-F238E27FC236}">
                <a16:creationId xmlns:a16="http://schemas.microsoft.com/office/drawing/2014/main" id="{95653839-2946-7947-AA69-7CBF2C38FDF2}"/>
              </a:ext>
            </a:extLst>
          </p:cNvPr>
          <p:cNvSpPr/>
          <p:nvPr userDrawn="1"/>
        </p:nvSpPr>
        <p:spPr>
          <a:xfrm>
            <a:off x="0" y="873187"/>
            <a:ext cx="6845300" cy="5111626"/>
          </a:xfrm>
          <a:prstGeom prst="rect">
            <a:avLst/>
          </a:prstGeom>
          <a:gradFill flip="none" rotWithShape="1">
            <a:gsLst>
              <a:gs pos="0">
                <a:schemeClr val="bg1">
                  <a:alpha val="84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A98C0282-3121-4E1E-B054-4F20DBEAB9AC}"/>
              </a:ext>
            </a:extLst>
          </p:cNvPr>
          <p:cNvSpPr>
            <a:spLocks noGrp="1"/>
          </p:cNvSpPr>
          <p:nvPr>
            <p:ph type="body" sz="quarter" idx="11" hasCustomPrompt="1"/>
          </p:nvPr>
        </p:nvSpPr>
        <p:spPr>
          <a:xfrm>
            <a:off x="641350" y="2468563"/>
            <a:ext cx="4751388" cy="2555875"/>
          </a:xfrm>
          <a:prstGeom prst="rect">
            <a:avLst/>
          </a:prstGeom>
        </p:spPr>
        <p:txBody>
          <a:bodyPr/>
          <a:lstStyle>
            <a:lvl1pPr marL="0" indent="0">
              <a:buNone/>
              <a:defRPr sz="4400"/>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dirty="0"/>
              <a:t>Presentation Title Slide Perforce </a:t>
            </a:r>
            <a:br>
              <a:rPr lang="en-US" dirty="0"/>
            </a:br>
            <a:r>
              <a:rPr lang="en-US" dirty="0"/>
              <a:t>2021 Template</a:t>
            </a:r>
            <a:endParaRPr lang="en-NZ" dirty="0"/>
          </a:p>
        </p:txBody>
      </p:sp>
      <p:sp>
        <p:nvSpPr>
          <p:cNvPr id="6" name="Rectangle 7">
            <a:extLst>
              <a:ext uri="{FF2B5EF4-FFF2-40B4-BE49-F238E27FC236}">
                <a16:creationId xmlns:a16="http://schemas.microsoft.com/office/drawing/2014/main" id="{1D4F6F50-66B5-4752-866F-988CD4D376F0}"/>
              </a:ext>
            </a:extLst>
          </p:cNvPr>
          <p:cNvSpPr/>
          <p:nvPr userDrawn="1"/>
        </p:nvSpPr>
        <p:spPr>
          <a:xfrm>
            <a:off x="0" y="529388"/>
            <a:ext cx="5921127" cy="5813659"/>
          </a:xfrm>
          <a:custGeom>
            <a:avLst/>
            <a:gdLst>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 name="connsiteX4" fmla="*/ 0 w 3094880"/>
              <a:gd name="connsiteY4" fmla="*/ 0 h 1541478"/>
              <a:gd name="connsiteX0" fmla="*/ 14081 w 3108961"/>
              <a:gd name="connsiteY0" fmla="*/ 0 h 1541478"/>
              <a:gd name="connsiteX1" fmla="*/ 3108961 w 3108961"/>
              <a:gd name="connsiteY1" fmla="*/ 0 h 1541478"/>
              <a:gd name="connsiteX2" fmla="*/ 3108961 w 3108961"/>
              <a:gd name="connsiteY2" fmla="*/ 1541478 h 1541478"/>
              <a:gd name="connsiteX3" fmla="*/ 14081 w 3108961"/>
              <a:gd name="connsiteY3" fmla="*/ 1541478 h 1541478"/>
              <a:gd name="connsiteX4" fmla="*/ 0 w 3108961"/>
              <a:gd name="connsiteY4" fmla="*/ 836021 h 1541478"/>
              <a:gd name="connsiteX5" fmla="*/ 14081 w 3108961"/>
              <a:gd name="connsiteY5" fmla="*/ 0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5" fmla="*/ 91440 w 3108961"/>
              <a:gd name="connsiteY5" fmla="*/ 927461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Lst>
            <a:ahLst/>
            <a:cxnLst>
              <a:cxn ang="0">
                <a:pos x="connsiteX0" y="connsiteY0"/>
              </a:cxn>
              <a:cxn ang="0">
                <a:pos x="connsiteX1" y="connsiteY1"/>
              </a:cxn>
              <a:cxn ang="0">
                <a:pos x="connsiteX2" y="connsiteY2"/>
              </a:cxn>
              <a:cxn ang="0">
                <a:pos x="connsiteX3" y="connsiteY3"/>
              </a:cxn>
            </a:cxnLst>
            <a:rect l="l" t="t" r="r" b="b"/>
            <a:pathLst>
              <a:path w="3094880" h="1541478">
                <a:moveTo>
                  <a:pt x="0" y="0"/>
                </a:moveTo>
                <a:lnTo>
                  <a:pt x="3094880" y="0"/>
                </a:lnTo>
                <a:lnTo>
                  <a:pt x="3094880" y="1541478"/>
                </a:lnTo>
                <a:lnTo>
                  <a:pt x="0" y="1541478"/>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C30A148-9F86-4DA8-924F-315C79816B9F}"/>
              </a:ext>
            </a:extLst>
          </p:cNvPr>
          <p:cNvSpPr>
            <a:spLocks noGrp="1"/>
          </p:cNvSpPr>
          <p:nvPr>
            <p:ph type="body" sz="quarter" idx="12" hasCustomPrompt="1"/>
          </p:nvPr>
        </p:nvSpPr>
        <p:spPr>
          <a:xfrm>
            <a:off x="7856229" y="5410200"/>
            <a:ext cx="2537404"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NZ" dirty="0"/>
              <a:t>Presenter Name</a:t>
            </a:r>
          </a:p>
        </p:txBody>
      </p:sp>
      <p:sp>
        <p:nvSpPr>
          <p:cNvPr id="14" name="Text Placeholder 12">
            <a:extLst>
              <a:ext uri="{FF2B5EF4-FFF2-40B4-BE49-F238E27FC236}">
                <a16:creationId xmlns:a16="http://schemas.microsoft.com/office/drawing/2014/main" id="{1DA1C17E-6236-4FC2-998A-231F25EEC34C}"/>
              </a:ext>
            </a:extLst>
          </p:cNvPr>
          <p:cNvSpPr>
            <a:spLocks noGrp="1"/>
          </p:cNvSpPr>
          <p:nvPr>
            <p:ph type="body" sz="quarter" idx="13" hasCustomPrompt="1"/>
          </p:nvPr>
        </p:nvSpPr>
        <p:spPr>
          <a:xfrm>
            <a:off x="10425869" y="5410200"/>
            <a:ext cx="1479150" cy="307975"/>
          </a:xfrm>
          <a:prstGeom prst="rect">
            <a:avLst/>
          </a:prstGeom>
        </p:spPr>
        <p:txBody>
          <a:bodyPr/>
          <a:lstStyle>
            <a:lvl1pPr marL="0" indent="0" algn="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sz="1600" b="0" spc="0" dirty="0"/>
              <a:t>|  Month 20XX</a:t>
            </a:r>
            <a:endParaRPr lang="en-NZ" dirty="0"/>
          </a:p>
        </p:txBody>
      </p:sp>
    </p:spTree>
    <p:extLst>
      <p:ext uri="{BB962C8B-B14F-4D97-AF65-F5344CB8AC3E}">
        <p14:creationId xmlns:p14="http://schemas.microsoft.com/office/powerpoint/2010/main" val="19907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0" userDrawn="1">
          <p15:clr>
            <a:srgbClr val="FBAE40"/>
          </p15:clr>
        </p15:guide>
        <p15:guide id="2" orient="horz" pos="377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35F20-362C-4114-A418-63B53C9FAAAF}"/>
              </a:ext>
            </a:extLst>
          </p:cNvPr>
          <p:cNvSpPr/>
          <p:nvPr userDrawn="1"/>
        </p:nvSpPr>
        <p:spPr>
          <a:xfrm>
            <a:off x="0" y="1451113"/>
            <a:ext cx="12192000" cy="38663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rtlCol="0" anchor="t" anchorCtr="0"/>
          <a:lstStyle/>
          <a:p>
            <a:endParaRPr lang="en-US" sz="1400" b="1">
              <a:solidFill>
                <a:schemeClr val="bg1">
                  <a:lumMod val="50000"/>
                </a:schemeClr>
              </a:solidFill>
            </a:endParaRPr>
          </a:p>
        </p:txBody>
      </p:sp>
      <p:sp>
        <p:nvSpPr>
          <p:cNvPr id="16" name="Text Placeholder 15">
            <a:extLst>
              <a:ext uri="{FF2B5EF4-FFF2-40B4-BE49-F238E27FC236}">
                <a16:creationId xmlns:a16="http://schemas.microsoft.com/office/drawing/2014/main" id="{85581378-E303-4380-BCF4-F63F3BBC1CAB}"/>
              </a:ext>
            </a:extLst>
          </p:cNvPr>
          <p:cNvSpPr>
            <a:spLocks noGrp="1"/>
          </p:cNvSpPr>
          <p:nvPr>
            <p:ph type="body" sz="quarter" idx="12" hasCustomPrompt="1"/>
          </p:nvPr>
        </p:nvSpPr>
        <p:spPr>
          <a:xfrm>
            <a:off x="5734050" y="1974593"/>
            <a:ext cx="3187700" cy="2852995"/>
          </a:xfrm>
          <a:prstGeom prst="rect">
            <a:avLst/>
          </a:prstGeom>
        </p:spPr>
        <p:txBody>
          <a:bodyPr anchor="ctr"/>
          <a:lstStyle>
            <a:lvl1pPr marL="0" indent="0" algn="l">
              <a:lnSpc>
                <a:spcPct val="110000"/>
              </a:lnSpc>
              <a:spcBef>
                <a:spcPts val="0"/>
              </a:spcBef>
              <a:buNone/>
              <a:defRPr sz="1800"/>
            </a:lvl1pPr>
            <a:lvl2pPr marL="457200" indent="0" algn="l">
              <a:buNone/>
              <a:defRPr sz="1800"/>
            </a:lvl2pPr>
            <a:lvl3pPr marL="914400" indent="0" algn="l">
              <a:buNone/>
              <a:defRPr sz="1800"/>
            </a:lvl3pPr>
            <a:lvl4pPr marL="1371600" indent="0" algn="l">
              <a:buNone/>
              <a:defRPr sz="1800"/>
            </a:lvl4pPr>
            <a:lvl5pPr marL="1828800" indent="0" algn="l">
              <a:buNone/>
              <a:defRPr sz="1800"/>
            </a:lvl5pPr>
          </a:lstStyle>
          <a:p>
            <a:pPr lvl="0"/>
            <a:r>
              <a:rPr lang="en-US" dirty="0"/>
              <a:t>Lorem ipsum dolor sit </a:t>
            </a:r>
            <a:r>
              <a:rPr lang="en-US" dirty="0" err="1"/>
              <a:t>amet</a:t>
            </a:r>
            <a:endParaRPr lang="en-US" dirty="0"/>
          </a:p>
          <a:p>
            <a:pPr lvl="0"/>
            <a:endParaRPr lang="en-US" dirty="0"/>
          </a:p>
          <a:p>
            <a:pPr lvl="0"/>
            <a:r>
              <a:rPr lang="en-US" dirty="0" err="1"/>
              <a:t>Consectetur</a:t>
            </a:r>
            <a:r>
              <a:rPr lang="en-US" dirty="0"/>
              <a:t> </a:t>
            </a:r>
            <a:r>
              <a:rPr lang="en-US" dirty="0" err="1"/>
              <a:t>adipiscing</a:t>
            </a:r>
            <a:r>
              <a:rPr lang="en-US" dirty="0"/>
              <a:t> </a:t>
            </a:r>
            <a:r>
              <a:rPr lang="en-US" dirty="0" err="1"/>
              <a:t>elit</a:t>
            </a:r>
            <a:endParaRPr lang="en-US" dirty="0"/>
          </a:p>
          <a:p>
            <a:pPr lvl="0"/>
            <a:endParaRPr lang="en-US" dirty="0"/>
          </a:p>
          <a:p>
            <a:pPr lvl="0"/>
            <a:r>
              <a:rPr lang="en-US" dirty="0" err="1"/>
              <a:t>Phasellus</a:t>
            </a:r>
            <a:r>
              <a:rPr lang="en-US" dirty="0"/>
              <a:t> id </a:t>
            </a:r>
            <a:r>
              <a:rPr lang="en-US" dirty="0" err="1"/>
              <a:t>mauris</a:t>
            </a:r>
            <a:r>
              <a:rPr lang="en-US" dirty="0"/>
              <a:t> sit </a:t>
            </a:r>
            <a:r>
              <a:rPr lang="en-US" dirty="0" err="1"/>
              <a:t>amet</a:t>
            </a:r>
            <a:r>
              <a:rPr lang="en-US" dirty="0"/>
              <a:t> nisi </a:t>
            </a:r>
          </a:p>
          <a:p>
            <a:pPr lvl="0"/>
            <a:endParaRPr lang="en-US" dirty="0"/>
          </a:p>
          <a:p>
            <a:pPr lvl="0"/>
            <a:r>
              <a:rPr lang="en-US" dirty="0"/>
              <a:t>Auctor </a:t>
            </a:r>
            <a:r>
              <a:rPr lang="en-US" dirty="0" err="1"/>
              <a:t>mollis</a:t>
            </a:r>
            <a:r>
              <a:rPr lang="en-US" dirty="0"/>
              <a:t>. </a:t>
            </a:r>
            <a:r>
              <a:rPr lang="en-US" dirty="0" err="1"/>
              <a:t>Quisque</a:t>
            </a:r>
            <a:r>
              <a:rPr lang="en-US" dirty="0"/>
              <a:t> non </a:t>
            </a:r>
          </a:p>
          <a:p>
            <a:pPr lvl="0"/>
            <a:endParaRPr lang="en-US" dirty="0"/>
          </a:p>
          <a:p>
            <a:pPr lvl="0"/>
            <a:r>
              <a:rPr lang="en-US" dirty="0" err="1"/>
              <a:t>Consectetur</a:t>
            </a:r>
            <a:r>
              <a:rPr lang="en-US" dirty="0"/>
              <a:t> </a:t>
            </a:r>
            <a:r>
              <a:rPr lang="en-US" dirty="0" err="1"/>
              <a:t>justo</a:t>
            </a:r>
            <a:r>
              <a:rPr lang="en-US" dirty="0"/>
              <a:t>, ac </a:t>
            </a:r>
            <a:r>
              <a:rPr lang="en-US" dirty="0" err="1"/>
              <a:t>dignissim</a:t>
            </a:r>
            <a:r>
              <a:rPr lang="en-US" dirty="0"/>
              <a:t> </a:t>
            </a:r>
          </a:p>
        </p:txBody>
      </p:sp>
      <p:sp>
        <p:nvSpPr>
          <p:cNvPr id="12" name="Rectangle 7">
            <a:extLst>
              <a:ext uri="{FF2B5EF4-FFF2-40B4-BE49-F238E27FC236}">
                <a16:creationId xmlns:a16="http://schemas.microsoft.com/office/drawing/2014/main" id="{DF483C9F-B457-4AC4-917A-A840B8C16A6B}"/>
              </a:ext>
            </a:extLst>
          </p:cNvPr>
          <p:cNvSpPr/>
          <p:nvPr userDrawn="1"/>
        </p:nvSpPr>
        <p:spPr>
          <a:xfrm>
            <a:off x="0" y="2648778"/>
            <a:ext cx="4432852" cy="1470993"/>
          </a:xfrm>
          <a:custGeom>
            <a:avLst/>
            <a:gdLst>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 name="connsiteX4" fmla="*/ 0 w 3094880"/>
              <a:gd name="connsiteY4" fmla="*/ 0 h 1541478"/>
              <a:gd name="connsiteX0" fmla="*/ 14081 w 3108961"/>
              <a:gd name="connsiteY0" fmla="*/ 0 h 1541478"/>
              <a:gd name="connsiteX1" fmla="*/ 3108961 w 3108961"/>
              <a:gd name="connsiteY1" fmla="*/ 0 h 1541478"/>
              <a:gd name="connsiteX2" fmla="*/ 3108961 w 3108961"/>
              <a:gd name="connsiteY2" fmla="*/ 1541478 h 1541478"/>
              <a:gd name="connsiteX3" fmla="*/ 14081 w 3108961"/>
              <a:gd name="connsiteY3" fmla="*/ 1541478 h 1541478"/>
              <a:gd name="connsiteX4" fmla="*/ 0 w 3108961"/>
              <a:gd name="connsiteY4" fmla="*/ 836021 h 1541478"/>
              <a:gd name="connsiteX5" fmla="*/ 14081 w 3108961"/>
              <a:gd name="connsiteY5" fmla="*/ 0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5" fmla="*/ 91440 w 3108961"/>
              <a:gd name="connsiteY5" fmla="*/ 927461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Lst>
            <a:ahLst/>
            <a:cxnLst>
              <a:cxn ang="0">
                <a:pos x="connsiteX0" y="connsiteY0"/>
              </a:cxn>
              <a:cxn ang="0">
                <a:pos x="connsiteX1" y="connsiteY1"/>
              </a:cxn>
              <a:cxn ang="0">
                <a:pos x="connsiteX2" y="connsiteY2"/>
              </a:cxn>
              <a:cxn ang="0">
                <a:pos x="connsiteX3" y="connsiteY3"/>
              </a:cxn>
            </a:cxnLst>
            <a:rect l="l" t="t" r="r" b="b"/>
            <a:pathLst>
              <a:path w="3094880" h="1541478">
                <a:moveTo>
                  <a:pt x="0" y="0"/>
                </a:moveTo>
                <a:lnTo>
                  <a:pt x="3094880" y="0"/>
                </a:lnTo>
                <a:lnTo>
                  <a:pt x="3094880" y="1541478"/>
                </a:lnTo>
                <a:lnTo>
                  <a:pt x="0" y="1541478"/>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60CED4C3-E306-4223-9F0B-A8FB3B13D991}"/>
              </a:ext>
            </a:extLst>
          </p:cNvPr>
          <p:cNvSpPr>
            <a:spLocks noGrp="1"/>
          </p:cNvSpPr>
          <p:nvPr>
            <p:ph type="body" sz="quarter" idx="11" hasCustomPrompt="1"/>
          </p:nvPr>
        </p:nvSpPr>
        <p:spPr>
          <a:xfrm>
            <a:off x="520700" y="2929455"/>
            <a:ext cx="3733799" cy="909638"/>
          </a:xfrm>
          <a:prstGeom prst="rect">
            <a:avLst/>
          </a:prstGeom>
        </p:spPr>
        <p:txBody>
          <a:bodyPr anchor="ctr"/>
          <a:lstStyle>
            <a:lvl1pPr marL="0" indent="0">
              <a:buNone/>
              <a:defRPr sz="4400"/>
            </a:lvl1pPr>
          </a:lstStyle>
          <a:p>
            <a:pPr lvl="0"/>
            <a:r>
              <a:rPr lang="en-US" dirty="0"/>
              <a:t>Header Text</a:t>
            </a:r>
            <a:endParaRPr lang="en-NZ" dirty="0"/>
          </a:p>
        </p:txBody>
      </p:sp>
    </p:spTree>
    <p:extLst>
      <p:ext uri="{BB962C8B-B14F-4D97-AF65-F5344CB8AC3E}">
        <p14:creationId xmlns:p14="http://schemas.microsoft.com/office/powerpoint/2010/main" val="27442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5BAD3F-8151-45F0-8FCF-931CE7EFA3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7">
            <a:extLst>
              <a:ext uri="{FF2B5EF4-FFF2-40B4-BE49-F238E27FC236}">
                <a16:creationId xmlns:a16="http://schemas.microsoft.com/office/drawing/2014/main" id="{4908DCF4-427F-40D6-9F86-74974C0EF170}"/>
              </a:ext>
            </a:extLst>
          </p:cNvPr>
          <p:cNvSpPr/>
          <p:nvPr userDrawn="1"/>
        </p:nvSpPr>
        <p:spPr>
          <a:xfrm>
            <a:off x="0" y="2212746"/>
            <a:ext cx="5509550" cy="2432508"/>
          </a:xfrm>
          <a:custGeom>
            <a:avLst/>
            <a:gdLst>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 name="connsiteX4" fmla="*/ 0 w 3094880"/>
              <a:gd name="connsiteY4" fmla="*/ 0 h 1541478"/>
              <a:gd name="connsiteX0" fmla="*/ 14081 w 3108961"/>
              <a:gd name="connsiteY0" fmla="*/ 0 h 1541478"/>
              <a:gd name="connsiteX1" fmla="*/ 3108961 w 3108961"/>
              <a:gd name="connsiteY1" fmla="*/ 0 h 1541478"/>
              <a:gd name="connsiteX2" fmla="*/ 3108961 w 3108961"/>
              <a:gd name="connsiteY2" fmla="*/ 1541478 h 1541478"/>
              <a:gd name="connsiteX3" fmla="*/ 14081 w 3108961"/>
              <a:gd name="connsiteY3" fmla="*/ 1541478 h 1541478"/>
              <a:gd name="connsiteX4" fmla="*/ 0 w 3108961"/>
              <a:gd name="connsiteY4" fmla="*/ 836021 h 1541478"/>
              <a:gd name="connsiteX5" fmla="*/ 14081 w 3108961"/>
              <a:gd name="connsiteY5" fmla="*/ 0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5" fmla="*/ 91440 w 3108961"/>
              <a:gd name="connsiteY5" fmla="*/ 927461 h 1541478"/>
              <a:gd name="connsiteX0" fmla="*/ 0 w 3108961"/>
              <a:gd name="connsiteY0" fmla="*/ 836021 h 1541478"/>
              <a:gd name="connsiteX1" fmla="*/ 14081 w 3108961"/>
              <a:gd name="connsiteY1" fmla="*/ 0 h 1541478"/>
              <a:gd name="connsiteX2" fmla="*/ 3108961 w 3108961"/>
              <a:gd name="connsiteY2" fmla="*/ 0 h 1541478"/>
              <a:gd name="connsiteX3" fmla="*/ 3108961 w 3108961"/>
              <a:gd name="connsiteY3" fmla="*/ 1541478 h 1541478"/>
              <a:gd name="connsiteX4" fmla="*/ 14081 w 3108961"/>
              <a:gd name="connsiteY4" fmla="*/ 1541478 h 1541478"/>
              <a:gd name="connsiteX0" fmla="*/ 0 w 3094880"/>
              <a:gd name="connsiteY0" fmla="*/ 0 h 1541478"/>
              <a:gd name="connsiteX1" fmla="*/ 3094880 w 3094880"/>
              <a:gd name="connsiteY1" fmla="*/ 0 h 1541478"/>
              <a:gd name="connsiteX2" fmla="*/ 3094880 w 3094880"/>
              <a:gd name="connsiteY2" fmla="*/ 1541478 h 1541478"/>
              <a:gd name="connsiteX3" fmla="*/ 0 w 3094880"/>
              <a:gd name="connsiteY3" fmla="*/ 1541478 h 1541478"/>
            </a:gdLst>
            <a:ahLst/>
            <a:cxnLst>
              <a:cxn ang="0">
                <a:pos x="connsiteX0" y="connsiteY0"/>
              </a:cxn>
              <a:cxn ang="0">
                <a:pos x="connsiteX1" y="connsiteY1"/>
              </a:cxn>
              <a:cxn ang="0">
                <a:pos x="connsiteX2" y="connsiteY2"/>
              </a:cxn>
              <a:cxn ang="0">
                <a:pos x="connsiteX3" y="connsiteY3"/>
              </a:cxn>
            </a:cxnLst>
            <a:rect l="l" t="t" r="r" b="b"/>
            <a:pathLst>
              <a:path w="3094880" h="1541478">
                <a:moveTo>
                  <a:pt x="0" y="0"/>
                </a:moveTo>
                <a:lnTo>
                  <a:pt x="3094880" y="0"/>
                </a:lnTo>
                <a:lnTo>
                  <a:pt x="3094880" y="1541478"/>
                </a:lnTo>
                <a:lnTo>
                  <a:pt x="0" y="1541478"/>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E6C1433-F263-4EDE-9D5F-C087D2216C59}"/>
              </a:ext>
            </a:extLst>
          </p:cNvPr>
          <p:cNvSpPr>
            <a:spLocks noGrp="1"/>
          </p:cNvSpPr>
          <p:nvPr>
            <p:ph type="body" sz="quarter" idx="10" hasCustomPrompt="1"/>
          </p:nvPr>
        </p:nvSpPr>
        <p:spPr>
          <a:xfrm>
            <a:off x="623888" y="2789238"/>
            <a:ext cx="4102100" cy="1279525"/>
          </a:xfrm>
          <a:prstGeom prst="rect">
            <a:avLst/>
          </a:prstGeom>
        </p:spPr>
        <p:txBody>
          <a:bodyPr anchor="ctr"/>
          <a:lstStyle>
            <a:lvl1pPr marL="0" indent="0" algn="ctr">
              <a:buNone/>
              <a:defRPr sz="4400">
                <a:solidFill>
                  <a:schemeClr val="bg1"/>
                </a:solidFill>
              </a:defRPr>
            </a:lvl1pPr>
          </a:lstStyle>
          <a:p>
            <a:pPr lvl="0"/>
            <a:r>
              <a:rPr lang="en-US" dirty="0"/>
              <a:t>Insert Divider Text Here</a:t>
            </a:r>
            <a:endParaRPr lang="en-NZ" dirty="0"/>
          </a:p>
        </p:txBody>
      </p:sp>
      <p:pic>
        <p:nvPicPr>
          <p:cNvPr id="8" name="Graphic 7">
            <a:extLst>
              <a:ext uri="{FF2B5EF4-FFF2-40B4-BE49-F238E27FC236}">
                <a16:creationId xmlns:a16="http://schemas.microsoft.com/office/drawing/2014/main" id="{7F4BF8CE-54B4-9244-948B-D23619E270D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75965" y="6576588"/>
            <a:ext cx="1127122" cy="127852"/>
          </a:xfrm>
          <a:prstGeom prst="rect">
            <a:avLst/>
          </a:prstGeom>
        </p:spPr>
      </p:pic>
    </p:spTree>
    <p:extLst>
      <p:ext uri="{BB962C8B-B14F-4D97-AF65-F5344CB8AC3E}">
        <p14:creationId xmlns:p14="http://schemas.microsoft.com/office/powerpoint/2010/main" val="260698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Only_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50CCD-1006-CF46-8CB5-82A4493833A8}"/>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380840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50CCD-1006-CF46-8CB5-82A4493833A8}"/>
              </a:ext>
            </a:extLst>
          </p:cNvPr>
          <p:cNvSpPr>
            <a:spLocks noGrp="1"/>
          </p:cNvSpPr>
          <p:nvPr>
            <p:ph type="title"/>
          </p:nvPr>
        </p:nvSpPr>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1769C2A8-32E9-DF46-B6DE-453B57C03F9A}"/>
              </a:ext>
            </a:extLst>
          </p:cNvPr>
          <p:cNvSpPr>
            <a:spLocks noGrp="1"/>
          </p:cNvSpPr>
          <p:nvPr>
            <p:ph type="body" sz="quarter" idx="13"/>
          </p:nvPr>
        </p:nvSpPr>
        <p:spPr>
          <a:xfrm>
            <a:off x="598488" y="1124254"/>
            <a:ext cx="10980737" cy="503237"/>
          </a:xfrm>
          <a:prstGeom prst="rect">
            <a:avLst/>
          </a:prstGeom>
        </p:spPr>
        <p:txBody>
          <a:bodyPr anchor="ctr"/>
          <a:lstStyle>
            <a:lvl1pPr marL="0" indent="0" algn="ctr">
              <a:buNone/>
              <a:defRPr sz="18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edit Master text styles</a:t>
            </a:r>
          </a:p>
        </p:txBody>
      </p:sp>
    </p:spTree>
    <p:extLst>
      <p:ext uri="{BB962C8B-B14F-4D97-AF65-F5344CB8AC3E}">
        <p14:creationId xmlns:p14="http://schemas.microsoft.com/office/powerpoint/2010/main" val="342366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amp;Content_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50CCD-1006-CF46-8CB5-82A4493833A8}"/>
              </a:ext>
            </a:extLst>
          </p:cNvPr>
          <p:cNvSpPr>
            <a:spLocks noGrp="1"/>
          </p:cNvSpPr>
          <p:nvPr>
            <p:ph type="title"/>
          </p:nvPr>
        </p:nvSpPr>
        <p:spPr/>
        <p:txBody>
          <a:bodyPr/>
          <a:lstStyle/>
          <a:p>
            <a:r>
              <a:rPr lang="en-GB" dirty="0"/>
              <a:t>Click to edit Master title style</a:t>
            </a:r>
            <a:endParaRPr lang="en-US" dirty="0"/>
          </a:p>
        </p:txBody>
      </p:sp>
      <p:sp>
        <p:nvSpPr>
          <p:cNvPr id="4" name="Content Placeholder 3">
            <a:extLst>
              <a:ext uri="{FF2B5EF4-FFF2-40B4-BE49-F238E27FC236}">
                <a16:creationId xmlns:a16="http://schemas.microsoft.com/office/drawing/2014/main" id="{2FAC5728-D0FA-4872-8B3E-26BC4D95208D}"/>
              </a:ext>
            </a:extLst>
          </p:cNvPr>
          <p:cNvSpPr>
            <a:spLocks noGrp="1"/>
          </p:cNvSpPr>
          <p:nvPr>
            <p:ph sz="quarter" idx="11"/>
          </p:nvPr>
        </p:nvSpPr>
        <p:spPr>
          <a:xfrm>
            <a:off x="598488" y="1563688"/>
            <a:ext cx="10980737" cy="4622800"/>
          </a:xfrm>
          <a:prstGeom prst="rect">
            <a:avLst/>
          </a:prstGeom>
        </p:spPr>
        <p:txBody>
          <a:bodyPr/>
          <a:lstStyle>
            <a:lvl1pPr marL="0" indent="0">
              <a:spcAft>
                <a:spcPts val="600"/>
              </a:spcAft>
              <a:buNone/>
              <a:defRPr sz="1800"/>
            </a:lvl1pPr>
            <a:lvl2pPr>
              <a:spcAft>
                <a:spcPts val="600"/>
              </a:spcAft>
              <a:defRPr sz="1600"/>
            </a:lvl2pPr>
            <a:lvl3pPr>
              <a:spcAft>
                <a:spcPts val="600"/>
              </a:spcAft>
              <a:defRPr sz="1400"/>
            </a:lvl3pPr>
            <a:lvl4pPr>
              <a:spcAft>
                <a:spcPts val="600"/>
              </a:spcAft>
              <a:defRPr sz="1400"/>
            </a:lvl4pPr>
            <a:lvl5pPr>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1949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B5595032-D974-1A45-9A2B-52CCF2B52C2C}"/>
              </a:ext>
            </a:extLst>
          </p:cNvPr>
          <p:cNvSpPr>
            <a:spLocks noGrp="1"/>
          </p:cNvSpPr>
          <p:nvPr>
            <p:ph type="title"/>
          </p:nvPr>
        </p:nvSpPr>
        <p:spPr>
          <a:xfrm>
            <a:off x="598206" y="333042"/>
            <a:ext cx="10981346" cy="1042831"/>
          </a:xfrm>
          <a:prstGeom prst="rect">
            <a:avLst/>
          </a:prstGeom>
        </p:spPr>
        <p:txBody>
          <a:bodyPr tIns="45720" anchor="ctr"/>
          <a:lstStyle/>
          <a:p>
            <a:pPr marL="0" lvl="0">
              <a:lnSpc>
                <a:spcPct val="70000"/>
              </a:lnSpc>
            </a:pPr>
            <a:r>
              <a:rPr lang="en-GB" dirty="0"/>
              <a:t>Click to edit Master title style</a:t>
            </a:r>
            <a:endParaRPr lang="en-US" dirty="0"/>
          </a:p>
        </p:txBody>
      </p:sp>
      <p:pic>
        <p:nvPicPr>
          <p:cNvPr id="6" name="Graphic 5">
            <a:extLst>
              <a:ext uri="{FF2B5EF4-FFF2-40B4-BE49-F238E27FC236}">
                <a16:creationId xmlns:a16="http://schemas.microsoft.com/office/drawing/2014/main" id="{4948C0FC-BEE4-8647-B06F-02056D496E5E}"/>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875965" y="6576588"/>
            <a:ext cx="1127122" cy="127852"/>
          </a:xfrm>
          <a:prstGeom prst="rect">
            <a:avLst/>
          </a:prstGeom>
        </p:spPr>
      </p:pic>
      <p:sp>
        <p:nvSpPr>
          <p:cNvPr id="7" name="TextBox 6">
            <a:extLst>
              <a:ext uri="{FF2B5EF4-FFF2-40B4-BE49-F238E27FC236}">
                <a16:creationId xmlns:a16="http://schemas.microsoft.com/office/drawing/2014/main" id="{59C4A33B-CE67-B748-A493-DDD1A69978F0}"/>
              </a:ext>
            </a:extLst>
          </p:cNvPr>
          <p:cNvSpPr txBox="1"/>
          <p:nvPr userDrawn="1"/>
        </p:nvSpPr>
        <p:spPr>
          <a:xfrm>
            <a:off x="96253" y="6530104"/>
            <a:ext cx="1539204" cy="246221"/>
          </a:xfrm>
          <a:prstGeom prst="rect">
            <a:avLst/>
          </a:prstGeom>
          <a:noFill/>
        </p:spPr>
        <p:txBody>
          <a:bodyPr wrap="none" rtlCol="0">
            <a:spAutoFit/>
          </a:bodyPr>
          <a:lstStyle/>
          <a:p>
            <a:r>
              <a:rPr lang="en-US" sz="1000" dirty="0">
                <a:solidFill>
                  <a:schemeClr val="bg1">
                    <a:lumMod val="75000"/>
                  </a:schemeClr>
                </a:solidFill>
              </a:rPr>
              <a:t>© Perforce Software, Inc. </a:t>
            </a:r>
          </a:p>
        </p:txBody>
      </p:sp>
    </p:spTree>
    <p:extLst>
      <p:ext uri="{BB962C8B-B14F-4D97-AF65-F5344CB8AC3E}">
        <p14:creationId xmlns:p14="http://schemas.microsoft.com/office/powerpoint/2010/main" val="2515546552"/>
      </p:ext>
    </p:extLst>
  </p:cSld>
  <p:clrMap bg1="lt1" tx1="dk1" bg2="lt2" tx2="dk2" accent1="accent1" accent2="accent2" accent3="accent3" accent4="accent4" accent5="accent5" accent6="accent6" hlink="hlink" folHlink="folHlink"/>
  <p:sldLayoutIdLst>
    <p:sldLayoutId id="2147483684" r:id="rId1"/>
    <p:sldLayoutId id="2147483689" r:id="rId2"/>
    <p:sldLayoutId id="2147483690" r:id="rId3"/>
    <p:sldLayoutId id="2147483691" r:id="rId4"/>
    <p:sldLayoutId id="2147483685" r:id="rId5"/>
    <p:sldLayoutId id="2147483686" r:id="rId6"/>
    <p:sldLayoutId id="2147483667" r:id="rId7"/>
    <p:sldLayoutId id="2147483692" r:id="rId8"/>
    <p:sldLayoutId id="2147483688" r:id="rId9"/>
    <p:sldLayoutId id="2147483659" r:id="rId10"/>
    <p:sldLayoutId id="2147483687"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lang="en-US" sz="4400" b="0" kern="1200" cap="none" spc="0" baseline="0">
          <a:solidFill>
            <a:schemeClr val="tx1"/>
          </a:solidFill>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lack and yellow background with squares and circles&#10;&#10;Description automatically generated">
            <a:extLst>
              <a:ext uri="{FF2B5EF4-FFF2-40B4-BE49-F238E27FC236}">
                <a16:creationId xmlns:a16="http://schemas.microsoft.com/office/drawing/2014/main" id="{2F2721B5-CE09-88AC-7174-40D5DA55244A}"/>
              </a:ext>
            </a:extLst>
          </p:cNvPr>
          <p:cNvPicPr>
            <a:picLocks noChangeAspect="1"/>
          </p:cNvPicPr>
          <p:nvPr/>
        </p:nvPicPr>
        <p:blipFill rotWithShape="1">
          <a:blip r:embed="rId2"/>
          <a:srcRect t="17936"/>
          <a:stretch/>
        </p:blipFill>
        <p:spPr>
          <a:xfrm>
            <a:off x="8673820" y="-12684"/>
            <a:ext cx="3528813" cy="6870684"/>
          </a:xfrm>
          <a:prstGeom prst="rect">
            <a:avLst/>
          </a:prstGeom>
        </p:spPr>
      </p:pic>
      <p:sp>
        <p:nvSpPr>
          <p:cNvPr id="24" name="Text Placeholder 2">
            <a:extLst>
              <a:ext uri="{FF2B5EF4-FFF2-40B4-BE49-F238E27FC236}">
                <a16:creationId xmlns:a16="http://schemas.microsoft.com/office/drawing/2014/main" id="{82D5F251-D52C-E4A0-5164-123818E0EFF1}"/>
              </a:ext>
            </a:extLst>
          </p:cNvPr>
          <p:cNvSpPr txBox="1">
            <a:spLocks/>
          </p:cNvSpPr>
          <p:nvPr/>
        </p:nvSpPr>
        <p:spPr>
          <a:xfrm>
            <a:off x="828748" y="4739784"/>
            <a:ext cx="5267252" cy="57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latin typeface="Calibri" panose="020F0502020204030204" pitchFamily="34" charset="0"/>
                <a:cs typeface="Calibri" panose="020F0502020204030204" pitchFamily="34" charset="0"/>
              </a:rPr>
              <a:t>David Sandilands </a:t>
            </a:r>
          </a:p>
          <a:p>
            <a:pPr marL="0" indent="0">
              <a:buNone/>
            </a:pPr>
            <a:r>
              <a:rPr lang="en-GB" sz="1400" dirty="0">
                <a:latin typeface="Calibri" panose="020F0502020204030204" pitchFamily="34" charset="0"/>
                <a:cs typeface="Calibri" panose="020F0502020204030204" pitchFamily="34" charset="0"/>
              </a:rPr>
              <a:t>Community and Developer Relations Lead | </a:t>
            </a:r>
            <a:r>
              <a:rPr lang="en-US" sz="1400" dirty="0">
                <a:latin typeface="Calibri" panose="020F0502020204030204" pitchFamily="34" charset="0"/>
                <a:cs typeface="Calibri" panose="020F0502020204030204" pitchFamily="34" charset="0"/>
              </a:rPr>
              <a:t>Puppet by Perforce</a:t>
            </a:r>
          </a:p>
        </p:txBody>
      </p:sp>
      <p:sp>
        <p:nvSpPr>
          <p:cNvPr id="25" name="Text Placeholder 3">
            <a:extLst>
              <a:ext uri="{FF2B5EF4-FFF2-40B4-BE49-F238E27FC236}">
                <a16:creationId xmlns:a16="http://schemas.microsoft.com/office/drawing/2014/main" id="{2FDE6E9B-7051-CFD4-6087-05D8ADFC68A7}"/>
              </a:ext>
            </a:extLst>
          </p:cNvPr>
          <p:cNvSpPr txBox="1">
            <a:spLocks/>
          </p:cNvSpPr>
          <p:nvPr/>
        </p:nvSpPr>
        <p:spPr>
          <a:xfrm>
            <a:off x="828748" y="5733680"/>
            <a:ext cx="3790229" cy="3079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February 2025 </a:t>
            </a:r>
            <a:r>
              <a:rPr lang="en-US" sz="1600" dirty="0">
                <a:solidFill>
                  <a:srgbClr val="FFC000"/>
                </a:solidFill>
              </a:rPr>
              <a:t>|</a:t>
            </a:r>
            <a:r>
              <a:rPr lang="en-US" sz="1600" dirty="0"/>
              <a:t> #</a:t>
            </a:r>
            <a:r>
              <a:rPr lang="en-US" sz="1600" dirty="0" err="1"/>
              <a:t>ConfigMgmtCamp</a:t>
            </a:r>
            <a:r>
              <a:rPr lang="en-US" sz="1600" dirty="0"/>
              <a:t> Ghent</a:t>
            </a:r>
            <a:endParaRPr lang="en-US" sz="1600" dirty="0">
              <a:cs typeface="Calibri" panose="020F0502020204030204" pitchFamily="34" charset="0"/>
            </a:endParaRPr>
          </a:p>
          <a:p>
            <a:pPr marL="0" indent="0">
              <a:buNone/>
            </a:pPr>
            <a:endParaRPr lang="en-US" dirty="0"/>
          </a:p>
          <a:p>
            <a:pPr marL="0" indent="0">
              <a:buNone/>
            </a:pPr>
            <a:endParaRPr lang="en-US" dirty="0"/>
          </a:p>
        </p:txBody>
      </p:sp>
      <p:pic>
        <p:nvPicPr>
          <p:cNvPr id="26" name="Picture 25">
            <a:extLst>
              <a:ext uri="{FF2B5EF4-FFF2-40B4-BE49-F238E27FC236}">
                <a16:creationId xmlns:a16="http://schemas.microsoft.com/office/drawing/2014/main" id="{9D9A653A-42FC-BD0D-7DD4-A881F4AA871A}"/>
              </a:ext>
            </a:extLst>
          </p:cNvPr>
          <p:cNvPicPr>
            <a:picLocks noChangeAspect="1"/>
          </p:cNvPicPr>
          <p:nvPr/>
        </p:nvPicPr>
        <p:blipFill>
          <a:blip r:embed="rId3"/>
          <a:stretch>
            <a:fillRect/>
          </a:stretch>
        </p:blipFill>
        <p:spPr>
          <a:xfrm>
            <a:off x="937722" y="1113892"/>
            <a:ext cx="2404055" cy="948969"/>
          </a:xfrm>
          <a:prstGeom prst="rect">
            <a:avLst/>
          </a:prstGeom>
        </p:spPr>
      </p:pic>
      <p:sp>
        <p:nvSpPr>
          <p:cNvPr id="27" name="Text Placeholder 1">
            <a:extLst>
              <a:ext uri="{FF2B5EF4-FFF2-40B4-BE49-F238E27FC236}">
                <a16:creationId xmlns:a16="http://schemas.microsoft.com/office/drawing/2014/main" id="{A5A21BB6-446F-8797-E8EF-60C3D9C4E8C6}"/>
              </a:ext>
            </a:extLst>
          </p:cNvPr>
          <p:cNvSpPr txBox="1">
            <a:spLocks/>
          </p:cNvSpPr>
          <p:nvPr/>
        </p:nvSpPr>
        <p:spPr>
          <a:xfrm>
            <a:off x="821662" y="1922262"/>
            <a:ext cx="4407043" cy="2553180"/>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4600" b="1" dirty="0">
              <a:latin typeface="Calibri" panose="020F0502020204030204" pitchFamily="34" charset="0"/>
              <a:cs typeface="Calibri" panose="020F0502020204030204" pitchFamily="34" charset="0"/>
            </a:endParaRPr>
          </a:p>
          <a:p>
            <a:pPr marL="0" indent="0">
              <a:spcBef>
                <a:spcPts val="0"/>
              </a:spcBef>
              <a:buNone/>
            </a:pPr>
            <a:r>
              <a:rPr lang="en-US" sz="4600" b="1" dirty="0">
                <a:latin typeface="Calibri" panose="020F0502020204030204" pitchFamily="34" charset="0"/>
                <a:cs typeface="Calibri" panose="020F0502020204030204" pitchFamily="34" charset="0"/>
              </a:rPr>
              <a:t>Puppet</a:t>
            </a:r>
            <a:r>
              <a:rPr lang="en-US" sz="4600" b="1" dirty="0">
                <a:solidFill>
                  <a:srgbClr val="FFAE1A"/>
                </a:solidFill>
                <a:latin typeface="Calibri" panose="020F0502020204030204" pitchFamily="34" charset="0"/>
                <a:cs typeface="Calibri" panose="020F0502020204030204" pitchFamily="34" charset="0"/>
              </a:rPr>
              <a:t> Community Plan</a:t>
            </a:r>
          </a:p>
          <a:p>
            <a:pPr marL="0" indent="0">
              <a:spcBef>
                <a:spcPts val="0"/>
              </a:spcBef>
              <a:buNone/>
            </a:pPr>
            <a:endParaRPr lang="en-US" sz="4600" b="1" dirty="0">
              <a:solidFill>
                <a:srgbClr val="FFAE1A"/>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32DF42-0A38-9B2E-247E-73A2629A84A7}"/>
              </a:ext>
            </a:extLst>
          </p:cNvPr>
          <p:cNvPicPr>
            <a:picLocks noChangeAspect="1"/>
          </p:cNvPicPr>
          <p:nvPr/>
        </p:nvPicPr>
        <p:blipFill>
          <a:blip r:embed="rId4"/>
          <a:stretch>
            <a:fillRect/>
          </a:stretch>
        </p:blipFill>
        <p:spPr>
          <a:xfrm>
            <a:off x="5425414" y="1113892"/>
            <a:ext cx="2400403" cy="872259"/>
          </a:xfrm>
          <a:prstGeom prst="rect">
            <a:avLst/>
          </a:prstGeom>
        </p:spPr>
      </p:pic>
      <p:pic>
        <p:nvPicPr>
          <p:cNvPr id="3" name="Picture 2">
            <a:extLst>
              <a:ext uri="{FF2B5EF4-FFF2-40B4-BE49-F238E27FC236}">
                <a16:creationId xmlns:a16="http://schemas.microsoft.com/office/drawing/2014/main" id="{787D1C74-17B9-7075-FC15-EBC72FA95EE9}"/>
              </a:ext>
            </a:extLst>
          </p:cNvPr>
          <p:cNvPicPr>
            <a:picLocks noChangeAspect="1"/>
          </p:cNvPicPr>
          <p:nvPr/>
        </p:nvPicPr>
        <p:blipFill>
          <a:blip r:embed="rId5"/>
          <a:stretch>
            <a:fillRect/>
          </a:stretch>
        </p:blipFill>
        <p:spPr>
          <a:xfrm>
            <a:off x="6619057" y="2460232"/>
            <a:ext cx="1477240" cy="1477240"/>
          </a:xfrm>
          <a:prstGeom prst="rect">
            <a:avLst/>
          </a:prstGeom>
        </p:spPr>
      </p:pic>
    </p:spTree>
    <p:extLst>
      <p:ext uri="{BB962C8B-B14F-4D97-AF65-F5344CB8AC3E}">
        <p14:creationId xmlns:p14="http://schemas.microsoft.com/office/powerpoint/2010/main" val="25959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7B4D39-88AA-8E11-61B7-8F46F88E7815}"/>
              </a:ext>
            </a:extLst>
          </p:cNvPr>
          <p:cNvSpPr txBox="1"/>
          <p:nvPr/>
        </p:nvSpPr>
        <p:spPr>
          <a:xfrm>
            <a:off x="503277" y="594281"/>
            <a:ext cx="3038710" cy="1311128"/>
          </a:xfrm>
          <a:prstGeom prst="rect">
            <a:avLst/>
          </a:prstGeom>
          <a:noFill/>
        </p:spPr>
        <p:txBody>
          <a:bodyPr wrap="square">
            <a:spAutoFit/>
          </a:bodyPr>
          <a:lstStyle/>
          <a:p>
            <a:pPr marL="0" lvl="0" indent="0" algn="l" rtl="0">
              <a:lnSpc>
                <a:spcPct val="90000"/>
              </a:lnSpc>
              <a:spcBef>
                <a:spcPts val="0"/>
              </a:spcBef>
              <a:spcAft>
                <a:spcPts val="0"/>
              </a:spcAft>
              <a:buClr>
                <a:schemeClr val="dk2"/>
              </a:buClr>
              <a:buSzPts val="2400"/>
              <a:buNone/>
            </a:pPr>
            <a:r>
              <a:rPr lang="en-US" sz="4400" dirty="0"/>
              <a:t>Community </a:t>
            </a:r>
            <a:r>
              <a:rPr lang="en-US" sz="4400" dirty="0">
                <a:solidFill>
                  <a:srgbClr val="FFAE1A"/>
                </a:solidFill>
              </a:rPr>
              <a:t>Events</a:t>
            </a:r>
          </a:p>
        </p:txBody>
      </p:sp>
      <p:sp>
        <p:nvSpPr>
          <p:cNvPr id="4" name="TextBox 3">
            <a:extLst>
              <a:ext uri="{FF2B5EF4-FFF2-40B4-BE49-F238E27FC236}">
                <a16:creationId xmlns:a16="http://schemas.microsoft.com/office/drawing/2014/main" id="{BCFA530D-1920-77D4-6A51-A02D064AD697}"/>
              </a:ext>
            </a:extLst>
          </p:cNvPr>
          <p:cNvSpPr txBox="1"/>
          <p:nvPr/>
        </p:nvSpPr>
        <p:spPr>
          <a:xfrm>
            <a:off x="503277" y="2154080"/>
            <a:ext cx="3953109" cy="3693319"/>
          </a:xfrm>
          <a:prstGeom prst="rect">
            <a:avLst/>
          </a:prstGeom>
          <a:noFill/>
        </p:spPr>
        <p:txBody>
          <a:bodyPr wrap="square">
            <a:spAutoFit/>
          </a:bodyPr>
          <a:lstStyle/>
          <a:p>
            <a:pPr marL="285750" indent="-285750">
              <a:buFont typeface="Arial" panose="020B0604020202020204" pitchFamily="34" charset="0"/>
              <a:buChar char="•"/>
            </a:pPr>
            <a:r>
              <a:rPr lang="en-US" dirty="0"/>
              <a:t>Vendor-specific events are vanishingly rare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People are not reliably in office/expecting to be late home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want to know from you what events are most useful and how can we support community user groups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We'll communicate event schedules in advance to allow customers and community to plan ahead</a:t>
            </a:r>
          </a:p>
        </p:txBody>
      </p:sp>
      <p:pic>
        <p:nvPicPr>
          <p:cNvPr id="2" name="Picture 2">
            <a:extLst>
              <a:ext uri="{FF2B5EF4-FFF2-40B4-BE49-F238E27FC236}">
                <a16:creationId xmlns:a16="http://schemas.microsoft.com/office/drawing/2014/main" id="{15CE7C2D-EFA7-BADD-0D2F-EC30F1A5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036" y="2553753"/>
            <a:ext cx="2401139" cy="24011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37F2E1-E379-F33D-02EF-FBECC0A91D49}"/>
              </a:ext>
            </a:extLst>
          </p:cNvPr>
          <p:cNvPicPr>
            <a:picLocks noChangeAspect="1"/>
          </p:cNvPicPr>
          <p:nvPr/>
        </p:nvPicPr>
        <p:blipFill>
          <a:blip r:embed="rId4"/>
          <a:stretch>
            <a:fillRect/>
          </a:stretch>
        </p:blipFill>
        <p:spPr>
          <a:xfrm>
            <a:off x="7527382" y="1140328"/>
            <a:ext cx="4322702" cy="4577344"/>
          </a:xfrm>
          <a:prstGeom prst="rect">
            <a:avLst/>
          </a:prstGeom>
        </p:spPr>
      </p:pic>
    </p:spTree>
    <p:extLst>
      <p:ext uri="{BB962C8B-B14F-4D97-AF65-F5344CB8AC3E}">
        <p14:creationId xmlns:p14="http://schemas.microsoft.com/office/powerpoint/2010/main" val="411366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674130-CA50-689A-D91B-0B10881D0E76}"/>
              </a:ext>
            </a:extLst>
          </p:cNvPr>
          <p:cNvSpPr/>
          <p:nvPr/>
        </p:nvSpPr>
        <p:spPr>
          <a:xfrm>
            <a:off x="0" y="2368001"/>
            <a:ext cx="12192000" cy="4053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42">
            <a:extLst>
              <a:ext uri="{FF2B5EF4-FFF2-40B4-BE49-F238E27FC236}">
                <a16:creationId xmlns:a16="http://schemas.microsoft.com/office/drawing/2014/main" id="{0E319CF9-BF44-6564-B79F-EE181F96F0C7}"/>
              </a:ext>
            </a:extLst>
          </p:cNvPr>
          <p:cNvSpPr/>
          <p:nvPr/>
        </p:nvSpPr>
        <p:spPr>
          <a:xfrm>
            <a:off x="948085" y="3151021"/>
            <a:ext cx="10295831" cy="1091108"/>
          </a:xfrm>
          <a:prstGeom prst="rightArrow">
            <a:avLst>
              <a:gd name="adj1" fmla="val 50000"/>
              <a:gd name="adj2" fmla="val 701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92D0BAF-0E15-3052-5BFA-53AE0B8A953A}"/>
              </a:ext>
            </a:extLst>
          </p:cNvPr>
          <p:cNvSpPr txBox="1"/>
          <p:nvPr/>
        </p:nvSpPr>
        <p:spPr>
          <a:xfrm>
            <a:off x="1003091" y="730024"/>
            <a:ext cx="10185818" cy="759567"/>
          </a:xfrm>
          <a:prstGeom prst="rect">
            <a:avLst/>
          </a:prstGeom>
          <a:noFill/>
        </p:spPr>
        <p:txBody>
          <a:bodyPr wrap="square" rtlCol="0">
            <a:spAutoFit/>
          </a:bodyPr>
          <a:lstStyle/>
          <a:p>
            <a:pPr algn="ctr">
              <a:lnSpc>
                <a:spcPct val="90000"/>
              </a:lnSpc>
            </a:pPr>
            <a:r>
              <a:rPr lang="en-US" sz="4800" dirty="0">
                <a:solidFill>
                  <a:srgbClr val="FFAE1A"/>
                </a:solidFill>
              </a:rPr>
              <a:t>Timeline</a:t>
            </a:r>
            <a:endParaRPr lang="en-US" sz="4000" dirty="0">
              <a:solidFill>
                <a:srgbClr val="FFAE1A"/>
              </a:solidFill>
            </a:endParaRPr>
          </a:p>
        </p:txBody>
      </p:sp>
      <p:sp>
        <p:nvSpPr>
          <p:cNvPr id="3" name="TextBox 2">
            <a:extLst>
              <a:ext uri="{FF2B5EF4-FFF2-40B4-BE49-F238E27FC236}">
                <a16:creationId xmlns:a16="http://schemas.microsoft.com/office/drawing/2014/main" id="{8C743D4B-6AB2-F8A2-B300-422359C129BA}"/>
              </a:ext>
            </a:extLst>
          </p:cNvPr>
          <p:cNvSpPr txBox="1"/>
          <p:nvPr/>
        </p:nvSpPr>
        <p:spPr>
          <a:xfrm>
            <a:off x="802388" y="1452968"/>
            <a:ext cx="10587225" cy="369332"/>
          </a:xfrm>
          <a:prstGeom prst="rect">
            <a:avLst/>
          </a:prstGeom>
          <a:noFill/>
        </p:spPr>
        <p:txBody>
          <a:bodyPr wrap="square" rtlCol="0">
            <a:spAutoFit/>
          </a:bodyPr>
          <a:lstStyle/>
          <a:p>
            <a:pPr algn="ctr"/>
            <a:r>
              <a:rPr lang="en-US" dirty="0"/>
              <a:t>Work together to evolve the community</a:t>
            </a:r>
          </a:p>
        </p:txBody>
      </p:sp>
      <p:sp>
        <p:nvSpPr>
          <p:cNvPr id="8" name="TextBox 7">
            <a:extLst>
              <a:ext uri="{FF2B5EF4-FFF2-40B4-BE49-F238E27FC236}">
                <a16:creationId xmlns:a16="http://schemas.microsoft.com/office/drawing/2014/main" id="{5508C5BB-FB52-73C9-7F27-D41E1EBEE21C}"/>
              </a:ext>
            </a:extLst>
          </p:cNvPr>
          <p:cNvSpPr txBox="1"/>
          <p:nvPr/>
        </p:nvSpPr>
        <p:spPr>
          <a:xfrm>
            <a:off x="9737766" y="-1377538"/>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418D2141-714B-DCD7-F80D-57EB31B6A688}"/>
              </a:ext>
            </a:extLst>
          </p:cNvPr>
          <p:cNvSpPr txBox="1"/>
          <p:nvPr/>
        </p:nvSpPr>
        <p:spPr>
          <a:xfrm>
            <a:off x="1856774" y="4297747"/>
            <a:ext cx="1911392" cy="1477328"/>
          </a:xfrm>
          <a:prstGeom prst="rect">
            <a:avLst/>
          </a:prstGeom>
          <a:noFill/>
        </p:spPr>
        <p:txBody>
          <a:bodyPr wrap="square" rtlCol="0">
            <a:spAutoFit/>
          </a:bodyPr>
          <a:lstStyle/>
          <a:p>
            <a:r>
              <a:rPr lang="en-US" dirty="0">
                <a:solidFill>
                  <a:srgbClr val="FFAE1A"/>
                </a:solidFill>
              </a:rPr>
              <a:t>Confirm Alignment &amp;</a:t>
            </a:r>
          </a:p>
          <a:p>
            <a:r>
              <a:rPr lang="en-US" dirty="0">
                <a:solidFill>
                  <a:srgbClr val="FFAE1A"/>
                </a:solidFill>
              </a:rPr>
              <a:t>Standards Steering Group Processes</a:t>
            </a:r>
          </a:p>
        </p:txBody>
      </p:sp>
      <p:sp>
        <p:nvSpPr>
          <p:cNvPr id="9" name="TextBox 8">
            <a:extLst>
              <a:ext uri="{FF2B5EF4-FFF2-40B4-BE49-F238E27FC236}">
                <a16:creationId xmlns:a16="http://schemas.microsoft.com/office/drawing/2014/main" id="{03E6BAF8-C800-5BB6-973F-7BAF63CE2C0E}"/>
              </a:ext>
            </a:extLst>
          </p:cNvPr>
          <p:cNvSpPr txBox="1"/>
          <p:nvPr/>
        </p:nvSpPr>
        <p:spPr>
          <a:xfrm>
            <a:off x="4184608" y="4297747"/>
            <a:ext cx="1911392" cy="1200329"/>
          </a:xfrm>
          <a:prstGeom prst="rect">
            <a:avLst/>
          </a:prstGeom>
          <a:noFill/>
        </p:spPr>
        <p:txBody>
          <a:bodyPr wrap="square" rtlCol="0">
            <a:spAutoFit/>
          </a:bodyPr>
          <a:lstStyle/>
          <a:p>
            <a:r>
              <a:rPr lang="en-US" dirty="0">
                <a:solidFill>
                  <a:srgbClr val="FFAE1A"/>
                </a:solidFill>
              </a:rPr>
              <a:t>Begin Call for Puppet</a:t>
            </a:r>
          </a:p>
          <a:p>
            <a:r>
              <a:rPr lang="en-US" dirty="0">
                <a:solidFill>
                  <a:srgbClr val="FFAE1A"/>
                </a:solidFill>
              </a:rPr>
              <a:t>Community Co-Op Events &amp; Calendar</a:t>
            </a:r>
          </a:p>
        </p:txBody>
      </p:sp>
      <p:sp>
        <p:nvSpPr>
          <p:cNvPr id="10" name="TextBox 9">
            <a:extLst>
              <a:ext uri="{FF2B5EF4-FFF2-40B4-BE49-F238E27FC236}">
                <a16:creationId xmlns:a16="http://schemas.microsoft.com/office/drawing/2014/main" id="{45A31E03-732E-2000-955A-DB116C576FD8}"/>
              </a:ext>
            </a:extLst>
          </p:cNvPr>
          <p:cNvSpPr txBox="1"/>
          <p:nvPr/>
        </p:nvSpPr>
        <p:spPr>
          <a:xfrm>
            <a:off x="8840277" y="4197898"/>
            <a:ext cx="1773904" cy="923330"/>
          </a:xfrm>
          <a:prstGeom prst="rect">
            <a:avLst/>
          </a:prstGeom>
          <a:noFill/>
        </p:spPr>
        <p:txBody>
          <a:bodyPr wrap="square" rtlCol="0">
            <a:spAutoFit/>
          </a:bodyPr>
          <a:lstStyle/>
          <a:p>
            <a:r>
              <a:rPr lang="en-US" dirty="0">
                <a:solidFill>
                  <a:srgbClr val="FFAE1A"/>
                </a:solidFill>
              </a:rPr>
              <a:t>Revisit Education </a:t>
            </a:r>
          </a:p>
          <a:p>
            <a:r>
              <a:rPr lang="en-US" dirty="0">
                <a:solidFill>
                  <a:srgbClr val="FFAE1A"/>
                </a:solidFill>
              </a:rPr>
              <a:t>&amp; Advocates </a:t>
            </a:r>
          </a:p>
          <a:p>
            <a:r>
              <a:rPr lang="en-US" dirty="0">
                <a:solidFill>
                  <a:srgbClr val="FFAE1A"/>
                </a:solidFill>
              </a:rPr>
              <a:t>Program</a:t>
            </a:r>
          </a:p>
        </p:txBody>
      </p:sp>
      <p:sp>
        <p:nvSpPr>
          <p:cNvPr id="11" name="TextBox 10">
            <a:extLst>
              <a:ext uri="{FF2B5EF4-FFF2-40B4-BE49-F238E27FC236}">
                <a16:creationId xmlns:a16="http://schemas.microsoft.com/office/drawing/2014/main" id="{4FBEFE7A-E03E-1F14-9FCB-3A50AD62DC29}"/>
              </a:ext>
            </a:extLst>
          </p:cNvPr>
          <p:cNvSpPr txBox="1"/>
          <p:nvPr/>
        </p:nvSpPr>
        <p:spPr>
          <a:xfrm>
            <a:off x="6512442" y="4254657"/>
            <a:ext cx="1929719" cy="923330"/>
          </a:xfrm>
          <a:prstGeom prst="rect">
            <a:avLst/>
          </a:prstGeom>
          <a:noFill/>
        </p:spPr>
        <p:txBody>
          <a:bodyPr wrap="square" lIns="91440" tIns="45720" rIns="91440" bIns="45720" rtlCol="0" anchor="t">
            <a:spAutoFit/>
          </a:bodyPr>
          <a:lstStyle/>
          <a:p>
            <a:r>
              <a:rPr lang="en-US" dirty="0">
                <a:solidFill>
                  <a:srgbClr val="FFAE1A"/>
                </a:solidFill>
              </a:rPr>
              <a:t>Regroup with </a:t>
            </a:r>
          </a:p>
          <a:p>
            <a:r>
              <a:rPr lang="en-US" dirty="0">
                <a:solidFill>
                  <a:srgbClr val="FFAE1A"/>
                </a:solidFill>
              </a:rPr>
              <a:t>Steering Committee</a:t>
            </a:r>
          </a:p>
        </p:txBody>
      </p:sp>
      <p:sp>
        <p:nvSpPr>
          <p:cNvPr id="31" name="Oval 30">
            <a:extLst>
              <a:ext uri="{FF2B5EF4-FFF2-40B4-BE49-F238E27FC236}">
                <a16:creationId xmlns:a16="http://schemas.microsoft.com/office/drawing/2014/main" id="{807B74E0-F64B-C88D-3F67-3B6FB0EF893F}"/>
              </a:ext>
            </a:extLst>
          </p:cNvPr>
          <p:cNvSpPr/>
          <p:nvPr/>
        </p:nvSpPr>
        <p:spPr>
          <a:xfrm>
            <a:off x="1934190" y="3278174"/>
            <a:ext cx="836802" cy="836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ptos"/>
              </a:rPr>
              <a:t>Q1</a:t>
            </a:r>
          </a:p>
        </p:txBody>
      </p:sp>
      <p:sp>
        <p:nvSpPr>
          <p:cNvPr id="32" name="Oval 31">
            <a:extLst>
              <a:ext uri="{FF2B5EF4-FFF2-40B4-BE49-F238E27FC236}">
                <a16:creationId xmlns:a16="http://schemas.microsoft.com/office/drawing/2014/main" id="{11308962-A9F6-435A-1998-609E991932CF}"/>
              </a:ext>
            </a:extLst>
          </p:cNvPr>
          <p:cNvSpPr/>
          <p:nvPr/>
        </p:nvSpPr>
        <p:spPr>
          <a:xfrm>
            <a:off x="4260946" y="3278174"/>
            <a:ext cx="836802" cy="836802"/>
          </a:xfrm>
          <a:prstGeom prst="ellipse">
            <a:avLst/>
          </a:prstGeom>
          <a:solidFill>
            <a:srgbClr val="FF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ptos"/>
              </a:rPr>
              <a:t>Q2</a:t>
            </a:r>
          </a:p>
        </p:txBody>
      </p:sp>
      <p:sp>
        <p:nvSpPr>
          <p:cNvPr id="33" name="Oval 32">
            <a:extLst>
              <a:ext uri="{FF2B5EF4-FFF2-40B4-BE49-F238E27FC236}">
                <a16:creationId xmlns:a16="http://schemas.microsoft.com/office/drawing/2014/main" id="{BAAF1320-9F9C-133F-6CC7-C38BF36D4A03}"/>
              </a:ext>
            </a:extLst>
          </p:cNvPr>
          <p:cNvSpPr/>
          <p:nvPr/>
        </p:nvSpPr>
        <p:spPr>
          <a:xfrm>
            <a:off x="6587702" y="3278174"/>
            <a:ext cx="836802" cy="836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ptos"/>
              </a:rPr>
              <a:t>Q3</a:t>
            </a:r>
          </a:p>
        </p:txBody>
      </p:sp>
      <p:sp>
        <p:nvSpPr>
          <p:cNvPr id="34" name="Oval 33">
            <a:extLst>
              <a:ext uri="{FF2B5EF4-FFF2-40B4-BE49-F238E27FC236}">
                <a16:creationId xmlns:a16="http://schemas.microsoft.com/office/drawing/2014/main" id="{E42B6E36-113C-A925-EFCC-2944F0BBF8FE}"/>
              </a:ext>
            </a:extLst>
          </p:cNvPr>
          <p:cNvSpPr/>
          <p:nvPr/>
        </p:nvSpPr>
        <p:spPr>
          <a:xfrm>
            <a:off x="8914458" y="3278174"/>
            <a:ext cx="836802" cy="836802"/>
          </a:xfrm>
          <a:prstGeom prst="ellipse">
            <a:avLst/>
          </a:prstGeom>
          <a:solidFill>
            <a:srgbClr val="FF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ptos"/>
              </a:rPr>
              <a:t>Q4</a:t>
            </a:r>
            <a:endParaRPr lang="en-US" dirty="0">
              <a:solidFill>
                <a:schemeClr val="tx1">
                  <a:lumMod val="75000"/>
                  <a:lumOff val="25000"/>
                </a:schemeClr>
              </a:solidFill>
              <a:latin typeface="Aptos"/>
            </a:endParaRPr>
          </a:p>
        </p:txBody>
      </p:sp>
    </p:spTree>
    <p:extLst>
      <p:ext uri="{BB962C8B-B14F-4D97-AF65-F5344CB8AC3E}">
        <p14:creationId xmlns:p14="http://schemas.microsoft.com/office/powerpoint/2010/main" val="1686672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F43848-86FE-FD67-A256-A5E733F176BC}"/>
              </a:ext>
            </a:extLst>
          </p:cNvPr>
          <p:cNvSpPr/>
          <p:nvPr/>
        </p:nvSpPr>
        <p:spPr>
          <a:xfrm>
            <a:off x="0" y="0"/>
            <a:ext cx="12192000" cy="6858000"/>
          </a:xfrm>
          <a:prstGeom prst="rect">
            <a:avLst/>
          </a:prstGeom>
          <a:solidFill>
            <a:srgbClr val="CF8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E1A"/>
              </a:solidFill>
            </a:endParaRPr>
          </a:p>
        </p:txBody>
      </p:sp>
      <p:pic>
        <p:nvPicPr>
          <p:cNvPr id="8" name="Google Shape;272;p29" descr="Buildings with different colors">
            <a:extLst>
              <a:ext uri="{FF2B5EF4-FFF2-40B4-BE49-F238E27FC236}">
                <a16:creationId xmlns:a16="http://schemas.microsoft.com/office/drawing/2014/main" id="{B326C061-5D22-A46C-E3CB-E678977F1010}"/>
              </a:ext>
            </a:extLst>
          </p:cNvPr>
          <p:cNvPicPr preferRelativeResize="0">
            <a:picLocks/>
          </p:cNvPicPr>
          <p:nvPr/>
        </p:nvPicPr>
        <p:blipFill>
          <a:blip r:embed="rId3">
            <a:alphaModFix amt="17000"/>
          </a:blip>
          <a:srcRect t="7911" b="7911"/>
          <a:stretch/>
        </p:blipFill>
        <p:spPr>
          <a:xfrm>
            <a:off x="0" y="0"/>
            <a:ext cx="12202276" cy="6858000"/>
          </a:xfrm>
          <a:prstGeom prst="rect">
            <a:avLst/>
          </a:prstGeom>
          <a:noFill/>
          <a:ln>
            <a:noFill/>
          </a:ln>
        </p:spPr>
      </p:pic>
      <p:sp>
        <p:nvSpPr>
          <p:cNvPr id="2" name="Rectangle 1">
            <a:extLst>
              <a:ext uri="{FF2B5EF4-FFF2-40B4-BE49-F238E27FC236}">
                <a16:creationId xmlns:a16="http://schemas.microsoft.com/office/drawing/2014/main" id="{32033E5C-EE44-AEB3-52A0-92382B12BEB8}"/>
              </a:ext>
            </a:extLst>
          </p:cNvPr>
          <p:cNvSpPr/>
          <p:nvPr/>
        </p:nvSpPr>
        <p:spPr>
          <a:xfrm>
            <a:off x="694268" y="815009"/>
            <a:ext cx="10803465" cy="522798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BD2366-F97F-F0D8-DA67-1950DA15174F}"/>
              </a:ext>
            </a:extLst>
          </p:cNvPr>
          <p:cNvSpPr txBox="1"/>
          <p:nvPr/>
        </p:nvSpPr>
        <p:spPr>
          <a:xfrm>
            <a:off x="1121860" y="4651360"/>
            <a:ext cx="893193" cy="2646878"/>
          </a:xfrm>
          <a:prstGeom prst="rect">
            <a:avLst/>
          </a:prstGeom>
          <a:noFill/>
        </p:spPr>
        <p:txBody>
          <a:bodyPr wrap="none" rtlCol="0">
            <a:spAutoFit/>
          </a:bodyPr>
          <a:lstStyle/>
          <a:p>
            <a:r>
              <a:rPr lang="en-US" sz="16600" dirty="0">
                <a:solidFill>
                  <a:schemeClr val="bg1"/>
                </a:solidFill>
                <a:latin typeface="Arial" panose="020B0604020202020204" pitchFamily="34" charset="0"/>
                <a:cs typeface="Arial" panose="020B0604020202020204" pitchFamily="34" charset="0"/>
              </a:rPr>
              <a:t>”</a:t>
            </a:r>
          </a:p>
        </p:txBody>
      </p:sp>
      <p:sp>
        <p:nvSpPr>
          <p:cNvPr id="4" name="Text Placeholder 22">
            <a:extLst>
              <a:ext uri="{FF2B5EF4-FFF2-40B4-BE49-F238E27FC236}">
                <a16:creationId xmlns:a16="http://schemas.microsoft.com/office/drawing/2014/main" id="{DB8E4A26-9991-5EFA-49DB-A26C908C9B90}"/>
              </a:ext>
            </a:extLst>
          </p:cNvPr>
          <p:cNvSpPr txBox="1">
            <a:spLocks/>
          </p:cNvSpPr>
          <p:nvPr/>
        </p:nvSpPr>
        <p:spPr>
          <a:xfrm>
            <a:off x="1206227" y="1242163"/>
            <a:ext cx="9779547" cy="2959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ts val="4000"/>
            </a:pPr>
            <a:r>
              <a:rPr lang="en-US" dirty="0"/>
              <a:t>“Saruman believes it is only great power that can hold evil in check, but that is not what I have found.</a:t>
            </a:r>
          </a:p>
          <a:p>
            <a:pPr marL="0" indent="0">
              <a:buSzPts val="4000"/>
            </a:pPr>
            <a:r>
              <a:rPr lang="en-US" dirty="0"/>
              <a:t>I found it is the small everyday deeds of ordinary folk that keep the darkness at bay. Small acts of kindness and love.”</a:t>
            </a:r>
          </a:p>
        </p:txBody>
      </p:sp>
      <p:sp>
        <p:nvSpPr>
          <p:cNvPr id="5" name="Picture Placeholder 24">
            <a:extLst>
              <a:ext uri="{FF2B5EF4-FFF2-40B4-BE49-F238E27FC236}">
                <a16:creationId xmlns:a16="http://schemas.microsoft.com/office/drawing/2014/main" id="{5E1A7D43-B534-B695-CA3D-78A5E3F81007}"/>
              </a:ext>
            </a:extLst>
          </p:cNvPr>
          <p:cNvSpPr txBox="1">
            <a:spLocks/>
          </p:cNvSpPr>
          <p:nvPr/>
        </p:nvSpPr>
        <p:spPr>
          <a:xfrm>
            <a:off x="7178563" y="5112131"/>
            <a:ext cx="4093451" cy="6921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 </a:t>
            </a:r>
            <a:r>
              <a:rPr lang="en-US" b="0" dirty="0">
                <a:latin typeface="Aptos"/>
              </a:rPr>
              <a:t>Gandalf the Grey,</a:t>
            </a:r>
            <a:r>
              <a:rPr lang="en-US" b="0" i="1" dirty="0">
                <a:latin typeface="Aptos"/>
              </a:rPr>
              <a:t> "</a:t>
            </a:r>
            <a:r>
              <a:rPr lang="en-US" b="0" dirty="0">
                <a:latin typeface="Aptos"/>
              </a:rPr>
              <a:t>The Hobbit</a:t>
            </a:r>
            <a:r>
              <a:rPr lang="en-NZ" dirty="0"/>
              <a:t>"</a:t>
            </a:r>
          </a:p>
        </p:txBody>
      </p:sp>
    </p:spTree>
    <p:extLst>
      <p:ext uri="{BB962C8B-B14F-4D97-AF65-F5344CB8AC3E}">
        <p14:creationId xmlns:p14="http://schemas.microsoft.com/office/powerpoint/2010/main" val="187284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81251-54AD-34CF-6D81-1827BF1E879F}"/>
              </a:ext>
            </a:extLst>
          </p:cNvPr>
          <p:cNvSpPr txBox="1"/>
          <p:nvPr/>
        </p:nvSpPr>
        <p:spPr>
          <a:xfrm>
            <a:off x="503277" y="2758342"/>
            <a:ext cx="3196364" cy="1785104"/>
          </a:xfrm>
          <a:prstGeom prst="rect">
            <a:avLst/>
          </a:prstGeom>
          <a:noFill/>
        </p:spPr>
        <p:txBody>
          <a:bodyPr wrap="square" rtlCol="0">
            <a:spAutoFit/>
          </a:bodyPr>
          <a:lstStyle/>
          <a:p>
            <a:pPr marL="182880" lvl="1" indent="-182880" algn="l" rtl="0">
              <a:lnSpc>
                <a:spcPct val="100000"/>
              </a:lnSpc>
              <a:spcBef>
                <a:spcPts val="1200"/>
              </a:spcBef>
              <a:spcAft>
                <a:spcPts val="0"/>
              </a:spcAft>
              <a:buClr>
                <a:schemeClr val="dk1"/>
              </a:buClr>
              <a:buSzPts val="1400"/>
              <a:buChar char="•"/>
            </a:pPr>
            <a:r>
              <a:rPr lang="en-US" dirty="0"/>
              <a:t>Move to a partnership with unanimous decisions</a:t>
            </a:r>
          </a:p>
          <a:p>
            <a:pPr marL="182880" lvl="1" indent="-182880" algn="l" rtl="0">
              <a:lnSpc>
                <a:spcPct val="100000"/>
              </a:lnSpc>
              <a:spcBef>
                <a:spcPts val="1200"/>
              </a:spcBef>
              <a:spcAft>
                <a:spcPts val="0"/>
              </a:spcAft>
              <a:buClr>
                <a:schemeClr val="dk1"/>
              </a:buClr>
              <a:buSzPts val="1400"/>
              <a:buChar char="•"/>
            </a:pPr>
            <a:r>
              <a:rPr lang="en-US" dirty="0"/>
              <a:t>Reform our code maintenance</a:t>
            </a:r>
          </a:p>
          <a:p>
            <a:pPr marL="182880" lvl="1" indent="-182880" algn="l" rtl="0">
              <a:lnSpc>
                <a:spcPct val="100000"/>
              </a:lnSpc>
              <a:spcBef>
                <a:spcPts val="1200"/>
              </a:spcBef>
              <a:spcAft>
                <a:spcPts val="0"/>
              </a:spcAft>
              <a:buClr>
                <a:schemeClr val="dk1"/>
              </a:buClr>
              <a:buSzPts val="1400"/>
              <a:buChar char="•"/>
            </a:pPr>
            <a:r>
              <a:rPr lang="en-US" dirty="0"/>
              <a:t>Plan collaborative events with the community</a:t>
            </a:r>
            <a:endParaRPr lang="en-GB" b="0" dirty="0">
              <a:solidFill>
                <a:srgbClr val="1F2328"/>
              </a:solidFill>
              <a:effectLst/>
            </a:endParaRPr>
          </a:p>
        </p:txBody>
      </p:sp>
      <p:pic>
        <p:nvPicPr>
          <p:cNvPr id="3" name="Picture 2" descr="No alt text provided for this image">
            <a:extLst>
              <a:ext uri="{FF2B5EF4-FFF2-40B4-BE49-F238E27FC236}">
                <a16:creationId xmlns:a16="http://schemas.microsoft.com/office/drawing/2014/main" id="{D174246F-27DC-B173-D7D9-9320AD8A8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421" y="1400663"/>
            <a:ext cx="7211868" cy="4056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04A3E6-6B20-7D50-2A57-15420373FEA0}"/>
              </a:ext>
            </a:extLst>
          </p:cNvPr>
          <p:cNvSpPr txBox="1"/>
          <p:nvPr/>
        </p:nvSpPr>
        <p:spPr>
          <a:xfrm>
            <a:off x="503277" y="1834494"/>
            <a:ext cx="3038710" cy="701731"/>
          </a:xfrm>
          <a:prstGeom prst="rect">
            <a:avLst/>
          </a:prstGeom>
          <a:noFill/>
        </p:spPr>
        <p:txBody>
          <a:bodyPr wrap="square">
            <a:spAutoFit/>
          </a:bodyPr>
          <a:lstStyle/>
          <a:p>
            <a:pPr marL="0" lvl="0" indent="0" algn="l" rtl="0">
              <a:lnSpc>
                <a:spcPct val="90000"/>
              </a:lnSpc>
              <a:spcBef>
                <a:spcPts val="0"/>
              </a:spcBef>
              <a:spcAft>
                <a:spcPts val="0"/>
              </a:spcAft>
              <a:buClr>
                <a:schemeClr val="dk2"/>
              </a:buClr>
              <a:buSzPts val="2400"/>
              <a:buNone/>
            </a:pPr>
            <a:r>
              <a:rPr lang="en-US" sz="4400" dirty="0">
                <a:solidFill>
                  <a:srgbClr val="FFAE1A"/>
                </a:solidFill>
              </a:rPr>
              <a:t>Takeaways</a:t>
            </a:r>
          </a:p>
        </p:txBody>
      </p:sp>
    </p:spTree>
    <p:extLst>
      <p:ext uri="{BB962C8B-B14F-4D97-AF65-F5344CB8AC3E}">
        <p14:creationId xmlns:p14="http://schemas.microsoft.com/office/powerpoint/2010/main" val="16154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7B4D39-88AA-8E11-61B7-8F46F88E7815}"/>
              </a:ext>
            </a:extLst>
          </p:cNvPr>
          <p:cNvSpPr txBox="1"/>
          <p:nvPr/>
        </p:nvSpPr>
        <p:spPr>
          <a:xfrm>
            <a:off x="2664908" y="418230"/>
            <a:ext cx="6862184" cy="769441"/>
          </a:xfrm>
          <a:prstGeom prst="rect">
            <a:avLst/>
          </a:prstGeom>
          <a:noFill/>
        </p:spPr>
        <p:txBody>
          <a:bodyPr wrap="square">
            <a:spAutoFit/>
          </a:bodyPr>
          <a:lstStyle/>
          <a:p>
            <a:pPr algn="ctr"/>
            <a:r>
              <a:rPr lang="en-US" sz="4400" dirty="0">
                <a:solidFill>
                  <a:srgbClr val="FFAE1A"/>
                </a:solidFill>
              </a:rPr>
              <a:t>Q&amp;A</a:t>
            </a:r>
            <a:endParaRPr lang="en-US" sz="4400" b="0" dirty="0">
              <a:solidFill>
                <a:srgbClr val="FFAE1A"/>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42B6B4D-DA7E-39F1-98A6-E3412811F244}"/>
              </a:ext>
            </a:extLst>
          </p:cNvPr>
          <p:cNvPicPr>
            <a:picLocks noChangeAspect="1"/>
          </p:cNvPicPr>
          <p:nvPr/>
        </p:nvPicPr>
        <p:blipFill>
          <a:blip r:embed="rId3"/>
          <a:stretch>
            <a:fillRect/>
          </a:stretch>
        </p:blipFill>
        <p:spPr>
          <a:xfrm>
            <a:off x="3778334" y="1381334"/>
            <a:ext cx="4635331" cy="4635331"/>
          </a:xfrm>
          <a:prstGeom prst="rect">
            <a:avLst/>
          </a:prstGeom>
        </p:spPr>
      </p:pic>
    </p:spTree>
    <p:extLst>
      <p:ext uri="{BB962C8B-B14F-4D97-AF65-F5344CB8AC3E}">
        <p14:creationId xmlns:p14="http://schemas.microsoft.com/office/powerpoint/2010/main" val="140031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F43848-86FE-FD67-A256-A5E733F176BC}"/>
              </a:ext>
            </a:extLst>
          </p:cNvPr>
          <p:cNvSpPr/>
          <p:nvPr/>
        </p:nvSpPr>
        <p:spPr>
          <a:xfrm>
            <a:off x="0" y="0"/>
            <a:ext cx="12192000" cy="6858000"/>
          </a:xfrm>
          <a:prstGeom prst="rect">
            <a:avLst/>
          </a:prstGeom>
          <a:solidFill>
            <a:srgbClr val="CF8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E1A"/>
              </a:solidFill>
            </a:endParaRPr>
          </a:p>
        </p:txBody>
      </p:sp>
      <p:pic>
        <p:nvPicPr>
          <p:cNvPr id="8" name="Google Shape;705;p59" descr="Wristwatch face">
            <a:extLst>
              <a:ext uri="{FF2B5EF4-FFF2-40B4-BE49-F238E27FC236}">
                <a16:creationId xmlns:a16="http://schemas.microsoft.com/office/drawing/2014/main" id="{79572AF3-4843-BC2D-3008-CA6AC9D2649E}"/>
              </a:ext>
            </a:extLst>
          </p:cNvPr>
          <p:cNvPicPr preferRelativeResize="0">
            <a:picLocks/>
          </p:cNvPicPr>
          <p:nvPr/>
        </p:nvPicPr>
        <p:blipFill>
          <a:blip r:embed="rId3">
            <a:alphaModFix amt="22000"/>
          </a:blip>
          <a:srcRect t="7838" b="7838"/>
          <a:stretch/>
        </p:blipFill>
        <p:spPr>
          <a:xfrm>
            <a:off x="-10276" y="0"/>
            <a:ext cx="12202276" cy="6858000"/>
          </a:xfrm>
          <a:prstGeom prst="rect">
            <a:avLst/>
          </a:prstGeom>
          <a:noFill/>
          <a:ln>
            <a:noFill/>
          </a:ln>
        </p:spPr>
      </p:pic>
      <p:sp>
        <p:nvSpPr>
          <p:cNvPr id="2" name="Rectangle 1">
            <a:extLst>
              <a:ext uri="{FF2B5EF4-FFF2-40B4-BE49-F238E27FC236}">
                <a16:creationId xmlns:a16="http://schemas.microsoft.com/office/drawing/2014/main" id="{32033E5C-EE44-AEB3-52A0-92382B12BEB8}"/>
              </a:ext>
            </a:extLst>
          </p:cNvPr>
          <p:cNvSpPr/>
          <p:nvPr/>
        </p:nvSpPr>
        <p:spPr>
          <a:xfrm>
            <a:off x="694268" y="815009"/>
            <a:ext cx="10803465" cy="522798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BD2366-F97F-F0D8-DA67-1950DA15174F}"/>
              </a:ext>
            </a:extLst>
          </p:cNvPr>
          <p:cNvSpPr txBox="1"/>
          <p:nvPr/>
        </p:nvSpPr>
        <p:spPr>
          <a:xfrm>
            <a:off x="1090332" y="4404760"/>
            <a:ext cx="893193" cy="2646878"/>
          </a:xfrm>
          <a:prstGeom prst="rect">
            <a:avLst/>
          </a:prstGeom>
          <a:noFill/>
        </p:spPr>
        <p:txBody>
          <a:bodyPr wrap="none" rtlCol="0">
            <a:spAutoFit/>
          </a:bodyPr>
          <a:lstStyle/>
          <a:p>
            <a:r>
              <a:rPr lang="en-US" sz="16600" dirty="0">
                <a:solidFill>
                  <a:schemeClr val="bg1"/>
                </a:solidFill>
                <a:latin typeface="Arial" panose="020B0604020202020204" pitchFamily="34" charset="0"/>
                <a:cs typeface="Arial" panose="020B0604020202020204" pitchFamily="34" charset="0"/>
              </a:rPr>
              <a:t>”</a:t>
            </a:r>
          </a:p>
        </p:txBody>
      </p:sp>
      <p:sp>
        <p:nvSpPr>
          <p:cNvPr id="4" name="Text Placeholder 22">
            <a:extLst>
              <a:ext uri="{FF2B5EF4-FFF2-40B4-BE49-F238E27FC236}">
                <a16:creationId xmlns:a16="http://schemas.microsoft.com/office/drawing/2014/main" id="{DB8E4A26-9991-5EFA-49DB-A26C908C9B90}"/>
              </a:ext>
            </a:extLst>
          </p:cNvPr>
          <p:cNvSpPr txBox="1">
            <a:spLocks/>
          </p:cNvSpPr>
          <p:nvPr/>
        </p:nvSpPr>
        <p:spPr>
          <a:xfrm>
            <a:off x="1063162" y="1389307"/>
            <a:ext cx="10065677" cy="2959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“There have been times, lately, when I dearly wished that I could change the past. Well, I can’t, but I can change the present, so that when it becomes the past, it will turn out to be a past worth having.”</a:t>
            </a:r>
          </a:p>
        </p:txBody>
      </p:sp>
      <p:sp>
        <p:nvSpPr>
          <p:cNvPr id="5" name="Picture Placeholder 24">
            <a:extLst>
              <a:ext uri="{FF2B5EF4-FFF2-40B4-BE49-F238E27FC236}">
                <a16:creationId xmlns:a16="http://schemas.microsoft.com/office/drawing/2014/main" id="{5E1A7D43-B534-B695-CA3D-78A5E3F81007}"/>
              </a:ext>
            </a:extLst>
          </p:cNvPr>
          <p:cNvSpPr txBox="1">
            <a:spLocks/>
          </p:cNvSpPr>
          <p:nvPr/>
        </p:nvSpPr>
        <p:spPr>
          <a:xfrm>
            <a:off x="6367244" y="4786313"/>
            <a:ext cx="4557931" cy="6921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 Terry Pratchett, "I Shall Wear Midnight"</a:t>
            </a:r>
          </a:p>
        </p:txBody>
      </p:sp>
    </p:spTree>
    <p:extLst>
      <p:ext uri="{BB962C8B-B14F-4D97-AF65-F5344CB8AC3E}">
        <p14:creationId xmlns:p14="http://schemas.microsoft.com/office/powerpoint/2010/main" val="28929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827ADF-4E5E-63F9-E765-B888F4A5264E}"/>
              </a:ext>
            </a:extLst>
          </p:cNvPr>
          <p:cNvSpPr/>
          <p:nvPr/>
        </p:nvSpPr>
        <p:spPr>
          <a:xfrm>
            <a:off x="0" y="1561672"/>
            <a:ext cx="6475228" cy="4867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3F9996-3E93-E132-2CAC-CA8E355936DC}"/>
              </a:ext>
            </a:extLst>
          </p:cNvPr>
          <p:cNvSpPr txBox="1"/>
          <p:nvPr/>
        </p:nvSpPr>
        <p:spPr>
          <a:xfrm>
            <a:off x="974930" y="2287244"/>
            <a:ext cx="4778597"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Current binaries will remain in place</a:t>
            </a:r>
            <a:br>
              <a:rPr lang="en-US" dirty="0"/>
            </a:br>
            <a:endParaRPr lang="en-US" dirty="0"/>
          </a:p>
          <a:p>
            <a:pPr marL="285750" indent="-285750">
              <a:buFont typeface="Arial" panose="020B0604020202020204" pitchFamily="34" charset="0"/>
              <a:buChar char="•"/>
            </a:pPr>
            <a:r>
              <a:rPr lang="en-US" dirty="0"/>
              <a:t>The source code in public repos will remain under Apache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Critical CVEs (9+) will be fixed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Public pull request process to support community users</a:t>
            </a:r>
            <a:br>
              <a:rPr lang="en-US" dirty="0"/>
            </a:br>
            <a:endParaRPr lang="en-US" dirty="0"/>
          </a:p>
          <a:p>
            <a:pPr marL="285750" indent="-285750">
              <a:buFont typeface="Arial" panose="020B0604020202020204" pitchFamily="34" charset="0"/>
              <a:buChar char="•"/>
            </a:pPr>
            <a:r>
              <a:rPr lang="en-US" dirty="0"/>
              <a:t>Puppet 9.x working with standards steering group to partner with users and community</a:t>
            </a:r>
          </a:p>
        </p:txBody>
      </p:sp>
      <p:sp>
        <p:nvSpPr>
          <p:cNvPr id="7" name="TextBox 6">
            <a:extLst>
              <a:ext uri="{FF2B5EF4-FFF2-40B4-BE49-F238E27FC236}">
                <a16:creationId xmlns:a16="http://schemas.microsoft.com/office/drawing/2014/main" id="{337B4D39-88AA-8E11-61B7-8F46F88E7815}"/>
              </a:ext>
            </a:extLst>
          </p:cNvPr>
          <p:cNvSpPr txBox="1"/>
          <p:nvPr/>
        </p:nvSpPr>
        <p:spPr>
          <a:xfrm>
            <a:off x="974930" y="428863"/>
            <a:ext cx="9469364" cy="769441"/>
          </a:xfrm>
          <a:prstGeom prst="rect">
            <a:avLst/>
          </a:prstGeom>
          <a:noFill/>
        </p:spPr>
        <p:txBody>
          <a:bodyPr wrap="square">
            <a:spAutoFit/>
          </a:bodyPr>
          <a:lstStyle/>
          <a:p>
            <a:pPr>
              <a:buClr>
                <a:schemeClr val="dk2"/>
              </a:buClr>
              <a:buSzPts val="2400"/>
            </a:pPr>
            <a:r>
              <a:rPr lang="en-US" sz="4400" dirty="0"/>
              <a:t>The Changes and </a:t>
            </a:r>
            <a:r>
              <a:rPr lang="en-US" sz="4400" dirty="0">
                <a:solidFill>
                  <a:srgbClr val="FFAE1A"/>
                </a:solidFill>
              </a:rPr>
              <a:t>What They Mean</a:t>
            </a:r>
          </a:p>
        </p:txBody>
      </p:sp>
      <p:pic>
        <p:nvPicPr>
          <p:cNvPr id="3" name="Picture 2">
            <a:extLst>
              <a:ext uri="{FF2B5EF4-FFF2-40B4-BE49-F238E27FC236}">
                <a16:creationId xmlns:a16="http://schemas.microsoft.com/office/drawing/2014/main" id="{F0C1228E-8EA1-E651-AA7B-9E87DB61094C}"/>
              </a:ext>
            </a:extLst>
          </p:cNvPr>
          <p:cNvPicPr>
            <a:picLocks noChangeAspect="1"/>
          </p:cNvPicPr>
          <p:nvPr/>
        </p:nvPicPr>
        <p:blipFill>
          <a:blip r:embed="rId3"/>
          <a:stretch>
            <a:fillRect/>
          </a:stretch>
        </p:blipFill>
        <p:spPr>
          <a:xfrm>
            <a:off x="7245694" y="3189747"/>
            <a:ext cx="4279720" cy="1611315"/>
          </a:xfrm>
          <a:prstGeom prst="rect">
            <a:avLst/>
          </a:prstGeom>
        </p:spPr>
      </p:pic>
    </p:spTree>
    <p:extLst>
      <p:ext uri="{BB962C8B-B14F-4D97-AF65-F5344CB8AC3E}">
        <p14:creationId xmlns:p14="http://schemas.microsoft.com/office/powerpoint/2010/main" val="204922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827ADF-4E5E-63F9-E765-B888F4A5264E}"/>
              </a:ext>
            </a:extLst>
          </p:cNvPr>
          <p:cNvSpPr/>
          <p:nvPr/>
        </p:nvSpPr>
        <p:spPr>
          <a:xfrm>
            <a:off x="0" y="2248250"/>
            <a:ext cx="6475228" cy="41808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3F9996-3E93-E132-2CAC-CA8E355936DC}"/>
              </a:ext>
            </a:extLst>
          </p:cNvPr>
          <p:cNvSpPr txBox="1"/>
          <p:nvPr/>
        </p:nvSpPr>
        <p:spPr>
          <a:xfrm>
            <a:off x="974930" y="2769033"/>
            <a:ext cx="4778597" cy="3139321"/>
          </a:xfrm>
          <a:prstGeom prst="rect">
            <a:avLst/>
          </a:prstGeom>
          <a:noFill/>
        </p:spPr>
        <p:txBody>
          <a:bodyPr wrap="square" rtlCol="0">
            <a:spAutoFit/>
          </a:bodyPr>
          <a:lstStyle/>
          <a:p>
            <a:r>
              <a:rPr lang="en-US" dirty="0"/>
              <a:t>Why a fork?</a:t>
            </a:r>
            <a:br>
              <a:rPr lang="en-US" dirty="0"/>
            </a:br>
            <a:endParaRPr lang="en-US" dirty="0"/>
          </a:p>
          <a:p>
            <a:pPr marL="285750" indent="-285750">
              <a:buChar char="•"/>
            </a:pPr>
            <a:r>
              <a:rPr lang="en-US" dirty="0"/>
              <a:t>Community needed the autonomy without Perforce top-level ownership</a:t>
            </a:r>
          </a:p>
          <a:p>
            <a:pPr marL="285750" indent="-285750">
              <a:buChar char="•"/>
            </a:pPr>
            <a:endParaRPr lang="en-US" dirty="0"/>
          </a:p>
          <a:p>
            <a:pPr marL="285750" indent="-285750">
              <a:buChar char="•"/>
            </a:pPr>
            <a:r>
              <a:rPr lang="en-US" dirty="0"/>
              <a:t>Perforce could not legally give rights to a community group to use its trademarks without any control</a:t>
            </a:r>
          </a:p>
          <a:p>
            <a:pPr marL="285750" indent="-285750">
              <a:buChar char="•"/>
            </a:pPr>
            <a:endParaRPr lang="en-US" dirty="0"/>
          </a:p>
          <a:p>
            <a:pPr marL="285750" indent="-285750">
              <a:buChar char="•"/>
            </a:pPr>
            <a:r>
              <a:rPr lang="en-US" dirty="0"/>
              <a:t>We were able to confirm the rights to use functional code CLI/libraries under ASL</a:t>
            </a:r>
          </a:p>
        </p:txBody>
      </p:sp>
      <p:sp>
        <p:nvSpPr>
          <p:cNvPr id="7" name="TextBox 6">
            <a:extLst>
              <a:ext uri="{FF2B5EF4-FFF2-40B4-BE49-F238E27FC236}">
                <a16:creationId xmlns:a16="http://schemas.microsoft.com/office/drawing/2014/main" id="{337B4D39-88AA-8E11-61B7-8F46F88E7815}"/>
              </a:ext>
            </a:extLst>
          </p:cNvPr>
          <p:cNvSpPr txBox="1"/>
          <p:nvPr/>
        </p:nvSpPr>
        <p:spPr>
          <a:xfrm>
            <a:off x="974930" y="428863"/>
            <a:ext cx="6709386" cy="1446550"/>
          </a:xfrm>
          <a:prstGeom prst="rect">
            <a:avLst/>
          </a:prstGeom>
          <a:noFill/>
        </p:spPr>
        <p:txBody>
          <a:bodyPr wrap="square">
            <a:spAutoFit/>
          </a:bodyPr>
          <a:lstStyle/>
          <a:p>
            <a:pPr>
              <a:buClr>
                <a:schemeClr val="dk2"/>
              </a:buClr>
              <a:buSzPts val="2400"/>
            </a:pPr>
            <a:r>
              <a:rPr lang="en-US" sz="4400" dirty="0"/>
              <a:t>I Bet You Didn't Go Into This </a:t>
            </a:r>
            <a:r>
              <a:rPr lang="en-US" sz="4400" dirty="0">
                <a:solidFill>
                  <a:srgbClr val="FFAE1A"/>
                </a:solidFill>
              </a:rPr>
              <a:t>to Learn Trademark Law</a:t>
            </a:r>
          </a:p>
        </p:txBody>
      </p:sp>
      <p:pic>
        <p:nvPicPr>
          <p:cNvPr id="3" name="Picture 2">
            <a:extLst>
              <a:ext uri="{FF2B5EF4-FFF2-40B4-BE49-F238E27FC236}">
                <a16:creationId xmlns:a16="http://schemas.microsoft.com/office/drawing/2014/main" id="{62D37B4D-D8BA-2F0F-0B1A-8F2AA5B9C5E7}"/>
              </a:ext>
            </a:extLst>
          </p:cNvPr>
          <p:cNvPicPr>
            <a:picLocks noChangeAspect="1"/>
          </p:cNvPicPr>
          <p:nvPr/>
        </p:nvPicPr>
        <p:blipFill>
          <a:blip r:embed="rId3"/>
          <a:stretch>
            <a:fillRect/>
          </a:stretch>
        </p:blipFill>
        <p:spPr>
          <a:xfrm>
            <a:off x="7810152" y="1335810"/>
            <a:ext cx="3268910" cy="4917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939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F43848-86FE-FD67-A256-A5E733F176BC}"/>
              </a:ext>
            </a:extLst>
          </p:cNvPr>
          <p:cNvSpPr/>
          <p:nvPr/>
        </p:nvSpPr>
        <p:spPr>
          <a:xfrm>
            <a:off x="0" y="0"/>
            <a:ext cx="12192000" cy="6858000"/>
          </a:xfrm>
          <a:prstGeom prst="rect">
            <a:avLst/>
          </a:prstGeom>
          <a:solidFill>
            <a:srgbClr val="CF8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E1A"/>
              </a:solidFill>
            </a:endParaRPr>
          </a:p>
        </p:txBody>
      </p:sp>
      <p:pic>
        <p:nvPicPr>
          <p:cNvPr id="6" name="Google Shape;705;p59" descr="Balloons flying in the air on a clear blue sky">
            <a:extLst>
              <a:ext uri="{FF2B5EF4-FFF2-40B4-BE49-F238E27FC236}">
                <a16:creationId xmlns:a16="http://schemas.microsoft.com/office/drawing/2014/main" id="{22BB37EC-6E8B-0AE4-2429-CC3BE1A6AF01}"/>
              </a:ext>
            </a:extLst>
          </p:cNvPr>
          <p:cNvPicPr preferRelativeResize="0">
            <a:picLocks/>
          </p:cNvPicPr>
          <p:nvPr/>
        </p:nvPicPr>
        <p:blipFill>
          <a:blip r:embed="rId3">
            <a:alphaModFix amt="22000"/>
          </a:blip>
          <a:srcRect t="7897" b="7897"/>
          <a:stretch/>
        </p:blipFill>
        <p:spPr>
          <a:xfrm>
            <a:off x="0" y="0"/>
            <a:ext cx="12202276" cy="6858000"/>
          </a:xfrm>
          <a:prstGeom prst="rect">
            <a:avLst/>
          </a:prstGeom>
          <a:noFill/>
          <a:ln>
            <a:noFill/>
          </a:ln>
        </p:spPr>
      </p:pic>
      <p:sp>
        <p:nvSpPr>
          <p:cNvPr id="2" name="Rectangle 1">
            <a:extLst>
              <a:ext uri="{FF2B5EF4-FFF2-40B4-BE49-F238E27FC236}">
                <a16:creationId xmlns:a16="http://schemas.microsoft.com/office/drawing/2014/main" id="{32033E5C-EE44-AEB3-52A0-92382B12BEB8}"/>
              </a:ext>
            </a:extLst>
          </p:cNvPr>
          <p:cNvSpPr/>
          <p:nvPr/>
        </p:nvSpPr>
        <p:spPr>
          <a:xfrm>
            <a:off x="694268" y="815009"/>
            <a:ext cx="10803465" cy="522798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BD2366-F97F-F0D8-DA67-1950DA15174F}"/>
              </a:ext>
            </a:extLst>
          </p:cNvPr>
          <p:cNvSpPr txBox="1"/>
          <p:nvPr/>
        </p:nvSpPr>
        <p:spPr>
          <a:xfrm>
            <a:off x="1657887" y="4404760"/>
            <a:ext cx="893193" cy="2646878"/>
          </a:xfrm>
          <a:prstGeom prst="rect">
            <a:avLst/>
          </a:prstGeom>
          <a:noFill/>
        </p:spPr>
        <p:txBody>
          <a:bodyPr wrap="none" rtlCol="0">
            <a:spAutoFit/>
          </a:bodyPr>
          <a:lstStyle/>
          <a:p>
            <a:r>
              <a:rPr lang="en-US" sz="16600" dirty="0">
                <a:solidFill>
                  <a:schemeClr val="bg1"/>
                </a:solidFill>
                <a:latin typeface="Arial" panose="020B0604020202020204" pitchFamily="34" charset="0"/>
                <a:cs typeface="Arial" panose="020B0604020202020204" pitchFamily="34" charset="0"/>
              </a:rPr>
              <a:t>”</a:t>
            </a:r>
          </a:p>
        </p:txBody>
      </p:sp>
      <p:sp>
        <p:nvSpPr>
          <p:cNvPr id="4" name="Text Placeholder 22">
            <a:extLst>
              <a:ext uri="{FF2B5EF4-FFF2-40B4-BE49-F238E27FC236}">
                <a16:creationId xmlns:a16="http://schemas.microsoft.com/office/drawing/2014/main" id="{DB8E4A26-9991-5EFA-49DB-A26C908C9B90}"/>
              </a:ext>
            </a:extLst>
          </p:cNvPr>
          <p:cNvSpPr txBox="1">
            <a:spLocks/>
          </p:cNvSpPr>
          <p:nvPr/>
        </p:nvSpPr>
        <p:spPr>
          <a:xfrm>
            <a:off x="1630718" y="1683596"/>
            <a:ext cx="9236976" cy="2959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ts val="4000"/>
            </a:pPr>
            <a:r>
              <a:rPr lang="en-US" dirty="0"/>
              <a:t>“You can't go around building a better world for people. Only people can build a better world for people.</a:t>
            </a:r>
          </a:p>
          <a:p>
            <a:pPr marL="0" indent="0">
              <a:buSzPts val="4000"/>
            </a:pPr>
            <a:r>
              <a:rPr lang="en-US" dirty="0"/>
              <a:t>Otherwise, it's just a cage.”</a:t>
            </a:r>
          </a:p>
        </p:txBody>
      </p:sp>
      <p:sp>
        <p:nvSpPr>
          <p:cNvPr id="5" name="Picture Placeholder 24">
            <a:extLst>
              <a:ext uri="{FF2B5EF4-FFF2-40B4-BE49-F238E27FC236}">
                <a16:creationId xmlns:a16="http://schemas.microsoft.com/office/drawing/2014/main" id="{5E1A7D43-B534-B695-CA3D-78A5E3F81007}"/>
              </a:ext>
            </a:extLst>
          </p:cNvPr>
          <p:cNvSpPr txBox="1">
            <a:spLocks/>
          </p:cNvSpPr>
          <p:nvPr/>
        </p:nvSpPr>
        <p:spPr>
          <a:xfrm>
            <a:off x="6831724" y="4786313"/>
            <a:ext cx="4093451" cy="6921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 Terry Pratchett, </a:t>
            </a:r>
            <a:r>
              <a:rPr lang="en-US" b="0" dirty="0">
                <a:latin typeface="Aptos"/>
              </a:rPr>
              <a:t>"Witches Abroad</a:t>
            </a:r>
            <a:r>
              <a:rPr lang="en-NZ" dirty="0"/>
              <a:t>"</a:t>
            </a:r>
          </a:p>
        </p:txBody>
      </p:sp>
    </p:spTree>
    <p:extLst>
      <p:ext uri="{BB962C8B-B14F-4D97-AF65-F5344CB8AC3E}">
        <p14:creationId xmlns:p14="http://schemas.microsoft.com/office/powerpoint/2010/main" val="168778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1CC604-65B8-008F-7329-E73DC064C2FB}"/>
              </a:ext>
            </a:extLst>
          </p:cNvPr>
          <p:cNvSpPr/>
          <p:nvPr/>
        </p:nvSpPr>
        <p:spPr>
          <a:xfrm>
            <a:off x="4687614" y="0"/>
            <a:ext cx="7504386" cy="6870585"/>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7B4D39-88AA-8E11-61B7-8F46F88E7815}"/>
              </a:ext>
            </a:extLst>
          </p:cNvPr>
          <p:cNvSpPr txBox="1"/>
          <p:nvPr/>
        </p:nvSpPr>
        <p:spPr>
          <a:xfrm>
            <a:off x="503276" y="574513"/>
            <a:ext cx="3763923" cy="2529923"/>
          </a:xfrm>
          <a:prstGeom prst="rect">
            <a:avLst/>
          </a:prstGeom>
          <a:noFill/>
        </p:spPr>
        <p:txBody>
          <a:bodyPr wrap="square">
            <a:spAutoFit/>
          </a:bodyPr>
          <a:lstStyle/>
          <a:p>
            <a:pPr>
              <a:lnSpc>
                <a:spcPct val="90000"/>
              </a:lnSpc>
            </a:pPr>
            <a:r>
              <a:rPr lang="en-US" sz="4400" dirty="0">
                <a:solidFill>
                  <a:srgbClr val="FFAE1A"/>
                </a:solidFill>
              </a:rPr>
              <a:t>How We're Moving from a Dependency to a Partnership</a:t>
            </a:r>
          </a:p>
        </p:txBody>
      </p:sp>
      <p:sp>
        <p:nvSpPr>
          <p:cNvPr id="4" name="TextBox 3">
            <a:extLst>
              <a:ext uri="{FF2B5EF4-FFF2-40B4-BE49-F238E27FC236}">
                <a16:creationId xmlns:a16="http://schemas.microsoft.com/office/drawing/2014/main" id="{BCFA530D-1920-77D4-6A51-A02D064AD697}"/>
              </a:ext>
            </a:extLst>
          </p:cNvPr>
          <p:cNvSpPr txBox="1"/>
          <p:nvPr/>
        </p:nvSpPr>
        <p:spPr>
          <a:xfrm>
            <a:off x="503277" y="3416573"/>
            <a:ext cx="3439549" cy="2585323"/>
          </a:xfrm>
          <a:prstGeom prst="rect">
            <a:avLst/>
          </a:prstGeom>
          <a:noFill/>
        </p:spPr>
        <p:txBody>
          <a:bodyPr wrap="square">
            <a:spAutoFit/>
          </a:bodyPr>
          <a:lstStyle/>
          <a:p>
            <a:pPr marL="285750" indent="-285750">
              <a:buFont typeface="Arial" panose="020B0604020202020204" pitchFamily="34" charset="0"/>
              <a:buChar char="•"/>
            </a:pPr>
            <a:r>
              <a:rPr lang="en-US" dirty="0"/>
              <a:t>Standards steering group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 trusted contributors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Clear internal structures on how to contribute code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EULA Developer access with access 6 weekly build</a:t>
            </a:r>
          </a:p>
        </p:txBody>
      </p:sp>
      <p:pic>
        <p:nvPicPr>
          <p:cNvPr id="2" name="Picture 1">
            <a:extLst>
              <a:ext uri="{FF2B5EF4-FFF2-40B4-BE49-F238E27FC236}">
                <a16:creationId xmlns:a16="http://schemas.microsoft.com/office/drawing/2014/main" id="{D3598F06-B1F4-5B02-26DC-AA9ABD10E02A}"/>
              </a:ext>
            </a:extLst>
          </p:cNvPr>
          <p:cNvPicPr>
            <a:picLocks noChangeAspect="1"/>
          </p:cNvPicPr>
          <p:nvPr/>
        </p:nvPicPr>
        <p:blipFill>
          <a:blip r:embed="rId3"/>
          <a:srcRect l="-345" t="12088" b="13123"/>
          <a:stretch/>
        </p:blipFill>
        <p:spPr>
          <a:xfrm>
            <a:off x="5945290" y="2040877"/>
            <a:ext cx="4989034" cy="2788831"/>
          </a:xfrm>
          <a:prstGeom prst="rect">
            <a:avLst/>
          </a:prstGeom>
        </p:spPr>
      </p:pic>
    </p:spTree>
    <p:extLst>
      <p:ext uri="{BB962C8B-B14F-4D97-AF65-F5344CB8AC3E}">
        <p14:creationId xmlns:p14="http://schemas.microsoft.com/office/powerpoint/2010/main" val="154587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827ADF-4E5E-63F9-E765-B888F4A5264E}"/>
              </a:ext>
            </a:extLst>
          </p:cNvPr>
          <p:cNvSpPr/>
          <p:nvPr/>
        </p:nvSpPr>
        <p:spPr>
          <a:xfrm>
            <a:off x="0" y="1561672"/>
            <a:ext cx="6475228" cy="4867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7B4D39-88AA-8E11-61B7-8F46F88E7815}"/>
              </a:ext>
            </a:extLst>
          </p:cNvPr>
          <p:cNvSpPr txBox="1"/>
          <p:nvPr/>
        </p:nvSpPr>
        <p:spPr>
          <a:xfrm>
            <a:off x="1626744" y="428863"/>
            <a:ext cx="8938513" cy="769441"/>
          </a:xfrm>
          <a:prstGeom prst="rect">
            <a:avLst/>
          </a:prstGeom>
          <a:noFill/>
        </p:spPr>
        <p:txBody>
          <a:bodyPr wrap="square">
            <a:spAutoFit/>
          </a:bodyPr>
          <a:lstStyle/>
          <a:p>
            <a:pPr marL="0" lvl="0" indent="0" algn="ctr" rtl="0">
              <a:lnSpc>
                <a:spcPct val="100000"/>
              </a:lnSpc>
              <a:spcBef>
                <a:spcPts val="0"/>
              </a:spcBef>
              <a:spcAft>
                <a:spcPts val="0"/>
              </a:spcAft>
              <a:buClr>
                <a:schemeClr val="dk2"/>
              </a:buClr>
              <a:buSzPts val="2400"/>
              <a:buNone/>
            </a:pPr>
            <a:r>
              <a:rPr lang="en-US" sz="4400" dirty="0"/>
              <a:t>The Standards </a:t>
            </a:r>
            <a:r>
              <a:rPr lang="en-US" sz="4400" dirty="0">
                <a:solidFill>
                  <a:srgbClr val="FFAE1A"/>
                </a:solidFill>
              </a:rPr>
              <a:t>Steering Group</a:t>
            </a:r>
          </a:p>
        </p:txBody>
      </p:sp>
      <p:sp>
        <p:nvSpPr>
          <p:cNvPr id="2" name="TextBox 1">
            <a:extLst>
              <a:ext uri="{FF2B5EF4-FFF2-40B4-BE49-F238E27FC236}">
                <a16:creationId xmlns:a16="http://schemas.microsoft.com/office/drawing/2014/main" id="{C88F2C07-C099-5253-FD9D-61EC423B1375}"/>
              </a:ext>
            </a:extLst>
          </p:cNvPr>
          <p:cNvSpPr txBox="1"/>
          <p:nvPr/>
        </p:nvSpPr>
        <p:spPr>
          <a:xfrm>
            <a:off x="974930" y="2769033"/>
            <a:ext cx="4778597" cy="2585323"/>
          </a:xfrm>
          <a:prstGeom prst="rect">
            <a:avLst/>
          </a:prstGeom>
          <a:noFill/>
        </p:spPr>
        <p:txBody>
          <a:bodyPr wrap="square" rtlCol="0">
            <a:spAutoFit/>
          </a:bodyPr>
          <a:lstStyle/>
          <a:p>
            <a:pPr marL="285750" indent="-285750">
              <a:buFontTx/>
              <a:buChar char="•"/>
            </a:pPr>
            <a:r>
              <a:rPr lang="en-US" dirty="0">
                <a:solidFill>
                  <a:srgbClr val="1D1C1D"/>
                </a:solidFill>
              </a:rPr>
              <a:t>T</a:t>
            </a:r>
            <a:r>
              <a:rPr lang="en-US" b="0" i="0" dirty="0">
                <a:solidFill>
                  <a:srgbClr val="1D1C1D"/>
                </a:solidFill>
                <a:effectLst/>
              </a:rPr>
              <a:t>he standards steering </a:t>
            </a:r>
            <a:r>
              <a:rPr lang="en-US" dirty="0">
                <a:solidFill>
                  <a:srgbClr val="1D1C1D"/>
                </a:solidFill>
              </a:rPr>
              <a:t>group</a:t>
            </a:r>
            <a:r>
              <a:rPr lang="en-US" b="0" i="0" dirty="0">
                <a:solidFill>
                  <a:srgbClr val="1D1C1D"/>
                </a:solidFill>
                <a:effectLst/>
              </a:rPr>
              <a:t> will be held in an open/transparent fashion with active participation from Perforce and community leadership</a:t>
            </a:r>
            <a:endParaRPr lang="en-US" dirty="0"/>
          </a:p>
          <a:p>
            <a:pPr marL="285750" indent="-285750">
              <a:buChar char="•"/>
            </a:pPr>
            <a:endParaRPr lang="en-US" dirty="0"/>
          </a:p>
          <a:p>
            <a:pPr marL="285750" indent="-285750">
              <a:buChar char="•"/>
            </a:pPr>
            <a:r>
              <a:rPr lang="en-US" dirty="0"/>
              <a:t>Suggested setup</a:t>
            </a:r>
          </a:p>
          <a:p>
            <a:pPr marL="712788" lvl="5"/>
            <a:r>
              <a:rPr lang="en-US" dirty="0"/>
              <a:t>	- An </a:t>
            </a:r>
            <a:r>
              <a:rPr lang="en-US" dirty="0" err="1"/>
              <a:t>OpenVox</a:t>
            </a:r>
            <a:r>
              <a:rPr lang="en-US" dirty="0"/>
              <a:t> representative</a:t>
            </a:r>
          </a:p>
          <a:p>
            <a:pPr marL="712788" lvl="5"/>
            <a:r>
              <a:rPr lang="en-US" dirty="0"/>
              <a:t>	- A Perforce representative</a:t>
            </a:r>
          </a:p>
          <a:p>
            <a:pPr marL="712788" lvl="5"/>
            <a:r>
              <a:rPr lang="en-US" dirty="0"/>
              <a:t>	- A user group representative</a:t>
            </a:r>
          </a:p>
        </p:txBody>
      </p:sp>
      <p:pic>
        <p:nvPicPr>
          <p:cNvPr id="3" name="Picture 2">
            <a:extLst>
              <a:ext uri="{FF2B5EF4-FFF2-40B4-BE49-F238E27FC236}">
                <a16:creationId xmlns:a16="http://schemas.microsoft.com/office/drawing/2014/main" id="{319B8BDF-F31F-1353-9E96-8EAD2E68F9D0}"/>
              </a:ext>
            </a:extLst>
          </p:cNvPr>
          <p:cNvPicPr>
            <a:picLocks noChangeAspect="1"/>
          </p:cNvPicPr>
          <p:nvPr/>
        </p:nvPicPr>
        <p:blipFill>
          <a:blip r:embed="rId3"/>
          <a:stretch>
            <a:fillRect/>
          </a:stretch>
        </p:blipFill>
        <p:spPr>
          <a:xfrm>
            <a:off x="6897172" y="2537738"/>
            <a:ext cx="4806096" cy="2915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2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827ADF-4E5E-63F9-E765-B888F4A5264E}"/>
              </a:ext>
            </a:extLst>
          </p:cNvPr>
          <p:cNvSpPr/>
          <p:nvPr/>
        </p:nvSpPr>
        <p:spPr>
          <a:xfrm>
            <a:off x="0" y="1561672"/>
            <a:ext cx="6475228" cy="4867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3F9996-3E93-E132-2CAC-CA8E355936DC}"/>
              </a:ext>
            </a:extLst>
          </p:cNvPr>
          <p:cNvSpPr txBox="1"/>
          <p:nvPr/>
        </p:nvSpPr>
        <p:spPr>
          <a:xfrm>
            <a:off x="974930" y="2702743"/>
            <a:ext cx="4778597" cy="2585323"/>
          </a:xfrm>
          <a:prstGeom prst="rect">
            <a:avLst/>
          </a:prstGeom>
          <a:noFill/>
        </p:spPr>
        <p:txBody>
          <a:bodyPr wrap="square" rtlCol="0">
            <a:spAutoFit/>
          </a:bodyPr>
          <a:lstStyle/>
          <a:p>
            <a:pPr marL="285750" indent="-285750">
              <a:buChar char="•"/>
            </a:pPr>
            <a:r>
              <a:rPr lang="en-US" dirty="0"/>
              <a:t>Establish clear standards of who can join the trusted contributors</a:t>
            </a:r>
          </a:p>
          <a:p>
            <a:pPr marL="285750" indent="-285750">
              <a:buChar char="•"/>
            </a:pPr>
            <a:endParaRPr lang="en-US" dirty="0"/>
          </a:p>
          <a:p>
            <a:pPr marL="285750" indent="-285750">
              <a:buChar char="•"/>
            </a:pPr>
            <a:r>
              <a:rPr lang="en-US" dirty="0"/>
              <a:t>Create a process with a clear trackable SLA of when people can be onboarded.</a:t>
            </a:r>
          </a:p>
          <a:p>
            <a:pPr marL="285750" indent="-285750">
              <a:buChar char="•"/>
            </a:pPr>
            <a:endParaRPr lang="en-US" dirty="0"/>
          </a:p>
          <a:p>
            <a:pPr marL="285750" indent="-285750">
              <a:buChar char="•"/>
            </a:pPr>
            <a:r>
              <a:rPr lang="en-US" dirty="0"/>
              <a:t>Transparent and clear process of when inactive or no longer meeting standards users are at risk of removal</a:t>
            </a:r>
          </a:p>
        </p:txBody>
      </p:sp>
      <p:sp>
        <p:nvSpPr>
          <p:cNvPr id="7" name="TextBox 6">
            <a:extLst>
              <a:ext uri="{FF2B5EF4-FFF2-40B4-BE49-F238E27FC236}">
                <a16:creationId xmlns:a16="http://schemas.microsoft.com/office/drawing/2014/main" id="{337B4D39-88AA-8E11-61B7-8F46F88E7815}"/>
              </a:ext>
            </a:extLst>
          </p:cNvPr>
          <p:cNvSpPr txBox="1"/>
          <p:nvPr/>
        </p:nvSpPr>
        <p:spPr>
          <a:xfrm>
            <a:off x="1921034" y="428863"/>
            <a:ext cx="8349933" cy="769441"/>
          </a:xfrm>
          <a:prstGeom prst="rect">
            <a:avLst/>
          </a:prstGeom>
          <a:noFill/>
        </p:spPr>
        <p:txBody>
          <a:bodyPr wrap="square">
            <a:spAutoFit/>
          </a:bodyPr>
          <a:lstStyle/>
          <a:p>
            <a:pPr marL="0" lvl="0" indent="0" algn="ctr" rtl="0">
              <a:lnSpc>
                <a:spcPct val="100000"/>
              </a:lnSpc>
              <a:spcBef>
                <a:spcPts val="0"/>
              </a:spcBef>
              <a:spcAft>
                <a:spcPts val="0"/>
              </a:spcAft>
              <a:buClr>
                <a:schemeClr val="dk2"/>
              </a:buClr>
              <a:buSzPts val="2400"/>
              <a:buNone/>
            </a:pPr>
            <a:r>
              <a:rPr lang="en-US" sz="4400" dirty="0"/>
              <a:t>The Trusted </a:t>
            </a:r>
            <a:r>
              <a:rPr lang="en-US" sz="4400" dirty="0">
                <a:solidFill>
                  <a:srgbClr val="FFAE1A"/>
                </a:solidFill>
              </a:rPr>
              <a:t>Contributor Group</a:t>
            </a:r>
          </a:p>
        </p:txBody>
      </p:sp>
      <p:pic>
        <p:nvPicPr>
          <p:cNvPr id="2" name="Picture 1">
            <a:extLst>
              <a:ext uri="{FF2B5EF4-FFF2-40B4-BE49-F238E27FC236}">
                <a16:creationId xmlns:a16="http://schemas.microsoft.com/office/drawing/2014/main" id="{AA6BE9F3-A046-6B2D-06E2-055D5C3669F5}"/>
              </a:ext>
            </a:extLst>
          </p:cNvPr>
          <p:cNvPicPr>
            <a:picLocks noChangeAspect="1"/>
          </p:cNvPicPr>
          <p:nvPr/>
        </p:nvPicPr>
        <p:blipFill>
          <a:blip r:embed="rId3"/>
          <a:stretch>
            <a:fillRect/>
          </a:stretch>
        </p:blipFill>
        <p:spPr>
          <a:xfrm>
            <a:off x="8019392" y="2694740"/>
            <a:ext cx="2601328" cy="2601328"/>
          </a:xfrm>
          <a:prstGeom prst="rect">
            <a:avLst/>
          </a:prstGeom>
        </p:spPr>
      </p:pic>
    </p:spTree>
    <p:extLst>
      <p:ext uri="{BB962C8B-B14F-4D97-AF65-F5344CB8AC3E}">
        <p14:creationId xmlns:p14="http://schemas.microsoft.com/office/powerpoint/2010/main" val="2334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7B4D39-88AA-8E11-61B7-8F46F88E7815}"/>
              </a:ext>
            </a:extLst>
          </p:cNvPr>
          <p:cNvSpPr txBox="1"/>
          <p:nvPr/>
        </p:nvSpPr>
        <p:spPr>
          <a:xfrm>
            <a:off x="503276" y="594281"/>
            <a:ext cx="4395893" cy="1920526"/>
          </a:xfrm>
          <a:prstGeom prst="rect">
            <a:avLst/>
          </a:prstGeom>
          <a:noFill/>
        </p:spPr>
        <p:txBody>
          <a:bodyPr wrap="square">
            <a:spAutoFit/>
          </a:bodyPr>
          <a:lstStyle/>
          <a:p>
            <a:pPr marL="0" indent="0">
              <a:lnSpc>
                <a:spcPct val="90000"/>
              </a:lnSpc>
              <a:spcBef>
                <a:spcPts val="0"/>
              </a:spcBef>
            </a:pPr>
            <a:r>
              <a:rPr lang="en-GB" sz="4400" dirty="0">
                <a:latin typeface="+mn-lt"/>
              </a:rPr>
              <a:t>Code Project </a:t>
            </a:r>
            <a:r>
              <a:rPr lang="en-GB" sz="4400" dirty="0">
                <a:solidFill>
                  <a:srgbClr val="FFAE1A"/>
                </a:solidFill>
                <a:latin typeface="+mn-lt"/>
              </a:rPr>
              <a:t>Ownership and Maintenance</a:t>
            </a:r>
          </a:p>
        </p:txBody>
      </p:sp>
      <p:sp>
        <p:nvSpPr>
          <p:cNvPr id="4" name="TextBox 3">
            <a:extLst>
              <a:ext uri="{FF2B5EF4-FFF2-40B4-BE49-F238E27FC236}">
                <a16:creationId xmlns:a16="http://schemas.microsoft.com/office/drawing/2014/main" id="{BCFA530D-1920-77D4-6A51-A02D064AD697}"/>
              </a:ext>
            </a:extLst>
          </p:cNvPr>
          <p:cNvSpPr txBox="1"/>
          <p:nvPr/>
        </p:nvSpPr>
        <p:spPr>
          <a:xfrm>
            <a:off x="503277" y="2679595"/>
            <a:ext cx="3953109" cy="3139321"/>
          </a:xfrm>
          <a:prstGeom prst="rect">
            <a:avLst/>
          </a:prstGeom>
          <a:noFill/>
        </p:spPr>
        <p:txBody>
          <a:bodyPr wrap="square">
            <a:spAutoFit/>
          </a:bodyPr>
          <a:lstStyle/>
          <a:p>
            <a:r>
              <a:rPr lang="en-US" dirty="0"/>
              <a:t>Our code projects are currently unclear to our community. Going forward, we'll provide:</a:t>
            </a:r>
          </a:p>
          <a:p>
            <a:endParaRPr lang="en-US" dirty="0"/>
          </a:p>
          <a:p>
            <a:pPr marL="285750" indent="-285750">
              <a:buFont typeface="Arial" panose="020B0604020202020204" pitchFamily="34" charset="0"/>
              <a:buChar char="•"/>
            </a:pPr>
            <a:r>
              <a:rPr lang="en-US" dirty="0"/>
              <a:t>Clear indications of ownership</a:t>
            </a:r>
          </a:p>
          <a:p>
            <a:endParaRPr lang="en-US" dirty="0"/>
          </a:p>
          <a:p>
            <a:pPr marL="285750" indent="-285750">
              <a:buFont typeface="Arial" panose="020B0604020202020204" pitchFamily="34" charset="0"/>
              <a:buChar char="•"/>
            </a:pPr>
            <a:r>
              <a:rPr lang="en-US" dirty="0"/>
              <a:t>Maintenance/lifecycle schedules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Regular triage and review of PRs and issues (if project is marked as 'accepting contributions')</a:t>
            </a:r>
          </a:p>
        </p:txBody>
      </p:sp>
      <p:pic>
        <p:nvPicPr>
          <p:cNvPr id="3" name="Picture 2">
            <a:extLst>
              <a:ext uri="{FF2B5EF4-FFF2-40B4-BE49-F238E27FC236}">
                <a16:creationId xmlns:a16="http://schemas.microsoft.com/office/drawing/2014/main" id="{99BA31E5-8E37-4957-699F-97AA657E74EB}"/>
              </a:ext>
            </a:extLst>
          </p:cNvPr>
          <p:cNvPicPr>
            <a:picLocks noChangeAspect="1"/>
          </p:cNvPicPr>
          <p:nvPr/>
        </p:nvPicPr>
        <p:blipFill>
          <a:blip r:embed="rId3"/>
          <a:stretch>
            <a:fillRect/>
          </a:stretch>
        </p:blipFill>
        <p:spPr>
          <a:xfrm>
            <a:off x="4899168" y="711312"/>
            <a:ext cx="7292831" cy="5657153"/>
          </a:xfrm>
          <a:prstGeom prst="rect">
            <a:avLst/>
          </a:prstGeom>
        </p:spPr>
      </p:pic>
    </p:spTree>
    <p:extLst>
      <p:ext uri="{BB962C8B-B14F-4D97-AF65-F5344CB8AC3E}">
        <p14:creationId xmlns:p14="http://schemas.microsoft.com/office/powerpoint/2010/main" val="354733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erforce CFD">
  <a:themeElements>
    <a:clrScheme name="Custom 11">
      <a:dk1>
        <a:srgbClr val="000000"/>
      </a:dk1>
      <a:lt1>
        <a:srgbClr val="FFFFFF"/>
      </a:lt1>
      <a:dk2>
        <a:srgbClr val="404040"/>
      </a:dk2>
      <a:lt2>
        <a:srgbClr val="E7E6E6"/>
      </a:lt2>
      <a:accent1>
        <a:srgbClr val="2F6DB5"/>
      </a:accent1>
      <a:accent2>
        <a:srgbClr val="12234B"/>
      </a:accent2>
      <a:accent3>
        <a:srgbClr val="00AEEF"/>
      </a:accent3>
      <a:accent4>
        <a:srgbClr val="63A70A"/>
      </a:accent4>
      <a:accent5>
        <a:srgbClr val="CB2030"/>
      </a:accent5>
      <a:accent6>
        <a:srgbClr val="F08B20"/>
      </a:accent6>
      <a:hlink>
        <a:srgbClr val="24B6FF"/>
      </a:hlink>
      <a:folHlink>
        <a:srgbClr val="C8C8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1628</Words>
  <Application>Microsoft Office PowerPoint</Application>
  <PresentationFormat>Widescreen</PresentationFormat>
  <Paragraphs>136</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Calibri Light</vt:lpstr>
      <vt:lpstr>Perforce CFD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Kirsh</dc:creator>
  <cp:lastModifiedBy>David Sandilands</cp:lastModifiedBy>
  <cp:revision>114</cp:revision>
  <dcterms:created xsi:type="dcterms:W3CDTF">2019-03-01T15:15:54Z</dcterms:created>
  <dcterms:modified xsi:type="dcterms:W3CDTF">2025-02-21T14:27:18Z</dcterms:modified>
</cp:coreProperties>
</file>