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90" r:id="rId4"/>
  </p:sldMasterIdLst>
  <p:notesMasterIdLst>
    <p:notesMasterId r:id="rId44"/>
  </p:notesMasterIdLst>
  <p:handoutMasterIdLst>
    <p:handoutMasterId r:id="rId45"/>
  </p:handoutMasterIdLst>
  <p:sldIdLst>
    <p:sldId id="492" r:id="rId5"/>
    <p:sldId id="319" r:id="rId6"/>
    <p:sldId id="494" r:id="rId7"/>
    <p:sldId id="495" r:id="rId8"/>
    <p:sldId id="529" r:id="rId9"/>
    <p:sldId id="519" r:id="rId10"/>
    <p:sldId id="517" r:id="rId11"/>
    <p:sldId id="520" r:id="rId12"/>
    <p:sldId id="521" r:id="rId13"/>
    <p:sldId id="530" r:id="rId14"/>
    <p:sldId id="507" r:id="rId15"/>
    <p:sldId id="497" r:id="rId16"/>
    <p:sldId id="510" r:id="rId17"/>
    <p:sldId id="511" r:id="rId18"/>
    <p:sldId id="512" r:id="rId19"/>
    <p:sldId id="513" r:id="rId20"/>
    <p:sldId id="514" r:id="rId21"/>
    <p:sldId id="539" r:id="rId22"/>
    <p:sldId id="501" r:id="rId23"/>
    <p:sldId id="496" r:id="rId24"/>
    <p:sldId id="537" r:id="rId25"/>
    <p:sldId id="538" r:id="rId26"/>
    <p:sldId id="533" r:id="rId27"/>
    <p:sldId id="536" r:id="rId28"/>
    <p:sldId id="526" r:id="rId29"/>
    <p:sldId id="506" r:id="rId30"/>
    <p:sldId id="515" r:id="rId31"/>
    <p:sldId id="523" r:id="rId32"/>
    <p:sldId id="524" r:id="rId33"/>
    <p:sldId id="528" r:id="rId34"/>
    <p:sldId id="527" r:id="rId35"/>
    <p:sldId id="516" r:id="rId36"/>
    <p:sldId id="509" r:id="rId37"/>
    <p:sldId id="500" r:id="rId38"/>
    <p:sldId id="535" r:id="rId39"/>
    <p:sldId id="540" r:id="rId40"/>
    <p:sldId id="311" r:id="rId41"/>
    <p:sldId id="313" r:id="rId42"/>
    <p:sldId id="534" r:id="rId43"/>
  </p:sldIdLst>
  <p:sldSz cx="12192000" cy="6858000"/>
  <p:notesSz cx="7010400" cy="9296400"/>
  <p:embeddedFontLst>
    <p:embeddedFont>
      <p:font typeface="Bitter" pitchFamily="2" charset="0"/>
      <p:regular r:id="rId46"/>
      <p:bold r:id="rId47"/>
      <p:italic r:id="rId48"/>
      <p:boldItalic r:id="rId49"/>
    </p:embeddedFont>
    <p:embeddedFont>
      <p:font typeface="Bitter ExtraBold" pitchFamily="2" charset="0"/>
      <p:bold r:id="rId50"/>
      <p:italic r:id="rId51"/>
      <p:boldItalic r:id="rId52"/>
    </p:embeddedFont>
    <p:embeddedFont>
      <p:font typeface="Bitter SemiBold" pitchFamily="2" charset="0"/>
      <p:regular r:id="rId53"/>
      <p:bold r:id="rId54"/>
      <p:italic r:id="rId55"/>
      <p:boldItalic r:id="rId56"/>
    </p:embeddedFont>
    <p:embeddedFont>
      <p:font typeface="Montserrat" pitchFamily="2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5AFA2B-6319-D9AD-AD77-95BEE476414D}" name="Anja Vidmar" initials="AV" userId="S::anja.vidmar@xlab.si::3748a3cb-571a-4f1d-94b6-f74a21a3b6ec" providerId="AD"/>
  <p188:author id="{8C8BE439-8B11-49FD-9DA5-4183E3AD0219}" name="Jure Medvesek" initials="JM" userId="S::jure.medvesek@xlab.si::e820ed47-32a4-4db5-909b-ade19c5ff210" providerId="AD"/>
  <p188:author id="{6770C74A-91FF-C39A-F314-46C77BD317CD}" name="Vid Šubic" initials="VŠ" userId="S::vid.subic@xlab.si::d88013dc-2b4b-493e-b9e3-db40b51168e1" providerId="AD"/>
  <p188:author id="{FD4CC05B-0FC8-A287-6E8E-1D1B8D662A7D}" name="Diana Fejzic" initials="DF" userId="S::diana.fejzic@xlab.si::ba06aa44-b214-4b2b-87d0-898760170437" providerId="AD"/>
  <p188:author id="{ABA5417B-5286-195D-18CD-B9E29CB4AC5B}" name="Maja Franko" initials="MF" userId="S::maja.franko@xlab.si::de188345-5170-4e14-8456-cb8216081510" providerId="AD"/>
  <p188:author id="{FC40AD90-079D-8798-06A5-087B934A05BC}" name="Jasna Simoncic" initials="JS" userId="S::jasna.simoncic@xlab.si::a4bf65dd-d446-4ea0-872c-f567c256f223" providerId="AD"/>
  <p188:author id="{5632CE93-C498-4CB8-0573-5E9FD3CAC789}" name="Nejc Slabe" initials="NS" userId="S::nejc.slabe@xlab.si::1a9c1797-2437-41e1-a124-e117a1f433b6" providerId="AD"/>
  <p188:author id="{9F1547B1-4FF9-0EEF-BE7F-3F4A5EA16E67}" name="Anze Luzar" initials="AL" userId="S::anze.luzar@xlab.si::d6133121-2be9-479c-a774-2dc54ee4bb72" providerId="AD"/>
  <p188:author id="{DA080FCB-7274-57BA-FDA3-AECC20B40D8E}" name="Katja Terglav" initials="KT" userId="S::katja.terglav@xlab.si::35be88cf-4e0a-44c7-a256-fd3ebf541d12" providerId="AD"/>
  <p188:author id="{99AB06D8-B96A-BC13-7932-04093C431D7E}" name="Sara Platiše" initials="SP" userId="S::sara.platise@xlab.si::90176810-7314-400e-ab31-100c2f7574e4" providerId="AD"/>
  <p188:author id="{C1EC7EE2-CC08-7510-38E6-FBD5040079F0}" name="Nika Loparič" initials="NL" userId="S::nika.loparic@xlab.si::2cf03232-6109-4777-be28-34d6a0c28c89" providerId="AD"/>
  <p188:author id="{503C6FE5-7EE5-AEFF-75C1-0CC09120362E}" name="Gregor Berginc" initials="GB" userId="S::gregor.berginc@xlab.si::2ee0f7e4-68ea-4505-85ff-d71c6f8d37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745C"/>
    <a:srgbClr val="9C7C62"/>
    <a:srgbClr val="E1D7CF"/>
    <a:srgbClr val="AA5E6C"/>
    <a:srgbClr val="914D5A"/>
    <a:srgbClr val="43242A"/>
    <a:srgbClr val="AD927B"/>
    <a:srgbClr val="C7B4A5"/>
    <a:srgbClr val="56384B"/>
    <a:srgbClr val="E49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2BF8B-55D9-834A-7787-1BAE60F0C949}" v="14" dt="2026-02-02T07:10:19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microsoft.com/office/2018/10/relationships/authors" Target="authors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78E378-7F09-916F-398A-6C9830E1A8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13AC6-F8CD-CD8D-26CE-ED0EADCED7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08D60-FC93-4D7C-800E-41BBF8A99CBB}" type="datetimeFigureOut">
              <a:rPr lang="en-SI" smtClean="0"/>
              <a:t>02/02/2026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8D62B-8152-981A-1AE8-1168CFB9E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F9F2A-23CB-D4EA-155F-4C52A88B9E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D63FE-8863-4D2A-A796-9ABFE8A682B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26987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F6ADD-3479-401B-9820-6814AD7FF6FE}" type="datetimeFigureOut">
              <a:t>02/02/2026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432F2-4927-49B5-94B7-BE24CAD270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94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432F2-4927-49B5-94B7-BE24CAD27029}" type="slidenum">
              <a:rPr lang="en-SI" smtClean="0"/>
              <a:t>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1731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CD37F-8060-034A-C0C6-FDEF4BCB4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70911D-C8DD-6EBD-E35F-A2D6F17AC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785350-B0C0-43F2-5C03-875285E78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360A3-26B1-B254-D40E-536F6D792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C9144-2EC1-495C-B9E9-EF4BD2337C8D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20549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Ask audience for </a:t>
            </a:r>
            <a:r>
              <a:rPr lang="en-US" err="1">
                <a:ea typeface="Calibri"/>
                <a:cs typeface="Calibri"/>
              </a:rPr>
              <a:t>thers</a:t>
            </a:r>
            <a:r>
              <a:rPr lang="en-US">
                <a:ea typeface="Calibri"/>
                <a:cs typeface="Calibri"/>
              </a:rPr>
              <a:t> ideas, then represent our known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432F2-4927-49B5-94B7-BE24CAD2702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08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5999A-7B15-9342-6DFF-897D48D64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DDFCD2-2030-C0C6-DC47-5582C0853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FEFB08-C030-BF99-61BF-E13F388DF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Ask audience for </a:t>
            </a:r>
            <a:r>
              <a:rPr lang="en-US" err="1">
                <a:ea typeface="Calibri"/>
                <a:cs typeface="Calibri"/>
              </a:rPr>
              <a:t>thers</a:t>
            </a:r>
            <a:r>
              <a:rPr lang="en-US">
                <a:ea typeface="Calibri"/>
                <a:cs typeface="Calibri"/>
              </a:rPr>
              <a:t> ideas, then represent our known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9C777-7D96-0E83-F301-8926E19AE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432F2-4927-49B5-94B7-BE24CAD2702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8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Structure of </a:t>
            </a:r>
            <a:r>
              <a:rPr lang="en-US" err="1">
                <a:ea typeface="Calibri"/>
                <a:cs typeface="Calibri"/>
              </a:rPr>
              <a:t>incident_info</a:t>
            </a:r>
            <a:r>
              <a:rPr lang="en-US">
                <a:ea typeface="Calibri"/>
                <a:cs typeface="Calibri"/>
              </a:rPr>
              <a:t> result is complex and deeply nested. Tree visualization of result helps a lot.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432F2-4927-49B5-94B7-BE24CAD27029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Montserrat"/>
              </a:rPr>
              <a:t>- not true with debug, fail, debugger keyword</a:t>
            </a:r>
          </a:p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432F2-4927-49B5-94B7-BE24CAD27029}" type="slidenum">
              <a:rPr lang="en-SI" smtClean="0"/>
              <a:t>17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7178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is more or less step into – currently do not support jump over include/import</a:t>
            </a: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432F2-4927-49B5-94B7-BE24CAD27029}" type="slidenum">
              <a:rPr lang="en-SI" smtClean="0"/>
              <a:t>22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99087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1BACB-9282-C593-657D-57FE109FA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D09F4E-7C3F-292B-C55E-668654321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C2AF2C-E97B-E9B4-FF11-097E8F7E3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12480-AEF8-DA9F-4A68-B33732C53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432F2-4927-49B5-94B7-BE24CAD27029}" type="slidenum">
              <a:rPr kumimoji="0" lang="en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31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General">
    <p:bg>
      <p:bgPr>
        <a:gradFill>
          <a:gsLst>
            <a:gs pos="0">
              <a:srgbClr val="5C3540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yellow dots">
            <a:extLst>
              <a:ext uri="{FF2B5EF4-FFF2-40B4-BE49-F238E27FC236}">
                <a16:creationId xmlns:a16="http://schemas.microsoft.com/office/drawing/2014/main" id="{EB0EB669-9EBC-9018-23D6-B4BBAC706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4" y="0"/>
            <a:ext cx="10913772" cy="6858000"/>
          </a:xfrm>
          <a:prstGeom prst="rect">
            <a:avLst/>
          </a:prstGeom>
        </p:spPr>
      </p:pic>
      <p:pic>
        <p:nvPicPr>
          <p:cNvPr id="10" name="Google Shape;57;p13">
            <a:extLst>
              <a:ext uri="{FF2B5EF4-FFF2-40B4-BE49-F238E27FC236}">
                <a16:creationId xmlns:a16="http://schemas.microsoft.com/office/drawing/2014/main" id="{D6EAC0F4-5C9A-ECCB-247A-4B0E589906B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098" y="759248"/>
            <a:ext cx="2239803" cy="4990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6;p13">
            <a:extLst>
              <a:ext uri="{FF2B5EF4-FFF2-40B4-BE49-F238E27FC236}">
                <a16:creationId xmlns:a16="http://schemas.microsoft.com/office/drawing/2014/main" id="{D5C52ADB-6B90-C0D2-93F7-6B2577213F31}"/>
              </a:ext>
            </a:extLst>
          </p:cNvPr>
          <p:cNvSpPr txBox="1">
            <a:spLocks/>
          </p:cNvSpPr>
          <p:nvPr userDrawn="1"/>
        </p:nvSpPr>
        <p:spPr>
          <a:xfrm>
            <a:off x="720398" y="2284510"/>
            <a:ext cx="10751202" cy="68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defTabSz="1219170">
              <a:buClr>
                <a:srgbClr val="595959"/>
              </a:buClr>
            </a:pPr>
            <a:r>
              <a:rPr lang="sl-SI" sz="32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Steampunk Spotter</a:t>
            </a:r>
            <a:endParaRPr lang="en-GB" sz="320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961C8C-80E0-9E16-E8A1-94BDFD3E24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399" y="4606481"/>
            <a:ext cx="10751200" cy="5436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AD958D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Click to edit subtitle styles</a:t>
            </a:r>
            <a:endParaRPr lang="en-SI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51CDA9E-B6BE-1A5B-D8EC-3283F743D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400" y="2966150"/>
            <a:ext cx="10751200" cy="1616898"/>
          </a:xfrm>
        </p:spPr>
        <p:txBody>
          <a:bodyPr anchor="t">
            <a:normAutofit/>
          </a:bodyPr>
          <a:lstStyle>
            <a:lvl1pPr algn="ctr">
              <a:defRPr sz="5400">
                <a:solidFill>
                  <a:srgbClr val="E69A32"/>
                </a:solidFill>
                <a:latin typeface="Bitter SemiBold" pitchFamily="2" charset="0"/>
              </a:defRPr>
            </a:lvl1pPr>
          </a:lstStyle>
          <a:p>
            <a:r>
              <a:rPr lang="en-US"/>
              <a:t>Click to edit title style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6667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bg>
      <p:bgPr>
        <a:gradFill>
          <a:gsLst>
            <a:gs pos="0">
              <a:srgbClr val="F7C75D"/>
            </a:gs>
            <a:gs pos="100000">
              <a:srgbClr val="ECA83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1;p2">
            <a:extLst>
              <a:ext uri="{FF2B5EF4-FFF2-40B4-BE49-F238E27FC236}">
                <a16:creationId xmlns:a16="http://schemas.microsoft.com/office/drawing/2014/main" id="{52B1ADF2-C0F3-B183-39BB-539BD0EAE6E1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1590" y="6355059"/>
            <a:ext cx="1050831" cy="2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65D9CE-1D4A-9318-E93C-450665D35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0005" y="2622883"/>
            <a:ext cx="5071585" cy="2333645"/>
          </a:xfr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1pPr>
            <a:lvl2pPr marL="4572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2pPr>
            <a:lvl3pPr marL="9144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3pPr>
            <a:lvl4pPr marL="13716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4pPr>
            <a:lvl5pPr marL="18288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4" name="Slika 2" descr="Slika, ki vsebuje besede teleskop&#10;&#10;Opis je samodejno ustvarjen">
            <a:extLst>
              <a:ext uri="{FF2B5EF4-FFF2-40B4-BE49-F238E27FC236}">
                <a16:creationId xmlns:a16="http://schemas.microsoft.com/office/drawing/2014/main" id="{7DC91FCF-71E6-99A9-E42E-1F0EAA5ADA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9559" y="1158171"/>
            <a:ext cx="3801630" cy="4541658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E85FCA5-30CA-7ECF-6EC5-0B2CEDCEF4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0005" y="1901470"/>
            <a:ext cx="5071585" cy="50436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40252F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2pPr>
            <a:lvl3pPr marL="9144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3pPr>
            <a:lvl4pPr marL="13716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4pPr>
            <a:lvl5pPr marL="18288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5pPr>
          </a:lstStyle>
          <a:p>
            <a:pPr lvl="0"/>
            <a:r>
              <a:rPr lang="en-US"/>
              <a:t>OVERTITLE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06A644-700F-50EC-8416-8E302BD43959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92745C"/>
                </a:solidFill>
              </a:rPr>
              <a:pPr/>
              <a:t>‹#›</a:t>
            </a:fld>
            <a:endParaRPr lang="en-SI" dirty="0">
              <a:solidFill>
                <a:srgbClr val="9274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4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3">
    <p:bg>
      <p:bgPr>
        <a:gradFill>
          <a:gsLst>
            <a:gs pos="0">
              <a:srgbClr val="F7C75D"/>
            </a:gs>
            <a:gs pos="100000">
              <a:srgbClr val="ECA83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1;p2">
            <a:extLst>
              <a:ext uri="{FF2B5EF4-FFF2-40B4-BE49-F238E27FC236}">
                <a16:creationId xmlns:a16="http://schemas.microsoft.com/office/drawing/2014/main" id="{52B1ADF2-C0F3-B183-39BB-539BD0EAE6E1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1590" y="6355059"/>
            <a:ext cx="1050831" cy="2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65D9CE-1D4A-9318-E93C-450665D35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3234" y="2141862"/>
            <a:ext cx="9185532" cy="2574276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1pPr>
            <a:lvl2pPr marL="4572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2pPr>
            <a:lvl3pPr marL="9144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3pPr>
            <a:lvl4pPr marL="13716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4pPr>
            <a:lvl5pPr marL="18288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E99ED3-B4F8-AC0B-337F-24D00306126F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92745C"/>
                </a:solidFill>
              </a:rPr>
              <a:pPr/>
              <a:t>‹#›</a:t>
            </a:fld>
            <a:endParaRPr lang="en-SI" dirty="0">
              <a:solidFill>
                <a:srgbClr val="9274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78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4">
    <p:bg>
      <p:bgPr>
        <a:gradFill>
          <a:gsLst>
            <a:gs pos="0">
              <a:srgbClr val="5C3540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;p2">
            <a:extLst>
              <a:ext uri="{FF2B5EF4-FFF2-40B4-BE49-F238E27FC236}">
                <a16:creationId xmlns:a16="http://schemas.microsoft.com/office/drawing/2014/main" id="{925404A9-72FB-7E71-0ED4-BED4CDD8E3B2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0731587" y="6355059"/>
            <a:ext cx="1050838" cy="2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AFE16A6-BF16-028D-75AA-5EB6623494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3234" y="2141862"/>
            <a:ext cx="9185532" cy="2574276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rgbClr val="E1D7CF"/>
                </a:solidFill>
                <a:latin typeface="Bitter SemiBold" pitchFamily="2" charset="0"/>
              </a:defRPr>
            </a:lvl1pPr>
            <a:lvl2pPr marL="4572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2pPr>
            <a:lvl3pPr marL="9144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3pPr>
            <a:lvl4pPr marL="13716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4pPr>
            <a:lvl5pPr marL="18288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5BA4A0-202F-CD06-885E-7CDF78193190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92745C"/>
                </a:solidFill>
              </a:rPr>
              <a:pPr/>
              <a:t>‹#›</a:t>
            </a:fld>
            <a:endParaRPr lang="en-SI" dirty="0">
              <a:solidFill>
                <a:srgbClr val="9274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9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rgbClr val="5C3540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E3F9BF4-D616-F020-F48C-B3747542165C}"/>
              </a:ext>
            </a:extLst>
          </p:cNvPr>
          <p:cNvSpPr/>
          <p:nvPr userDrawn="1"/>
        </p:nvSpPr>
        <p:spPr>
          <a:xfrm>
            <a:off x="0" y="5367204"/>
            <a:ext cx="12192000" cy="1490795"/>
          </a:xfrm>
          <a:prstGeom prst="rect">
            <a:avLst/>
          </a:prstGeom>
          <a:solidFill>
            <a:srgbClr val="402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LID4096" sz="2489"/>
          </a:p>
        </p:txBody>
      </p:sp>
      <p:pic>
        <p:nvPicPr>
          <p:cNvPr id="10" name="Google Shape;57;p13">
            <a:extLst>
              <a:ext uri="{FF2B5EF4-FFF2-40B4-BE49-F238E27FC236}">
                <a16:creationId xmlns:a16="http://schemas.microsoft.com/office/drawing/2014/main" id="{D6EAC0F4-5C9A-ECCB-247A-4B0E589906B0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651" y="759248"/>
            <a:ext cx="2239803" cy="4990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6;p13">
            <a:extLst>
              <a:ext uri="{FF2B5EF4-FFF2-40B4-BE49-F238E27FC236}">
                <a16:creationId xmlns:a16="http://schemas.microsoft.com/office/drawing/2014/main" id="{D5C52ADB-6B90-C0D2-93F7-6B2577213F31}"/>
              </a:ext>
            </a:extLst>
          </p:cNvPr>
          <p:cNvSpPr txBox="1">
            <a:spLocks/>
          </p:cNvSpPr>
          <p:nvPr userDrawn="1"/>
        </p:nvSpPr>
        <p:spPr>
          <a:xfrm>
            <a:off x="720400" y="1981297"/>
            <a:ext cx="6634400" cy="68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 defTabSz="1219170">
              <a:buClr>
                <a:srgbClr val="595959"/>
              </a:buClr>
            </a:pPr>
            <a:r>
              <a:rPr lang="sl-SI" sz="32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Steampunk Spotter</a:t>
            </a:r>
            <a:endParaRPr lang="en-GB" sz="320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961C8C-80E0-9E16-E8A1-94BDFD3E24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399" y="4303268"/>
            <a:ext cx="7867787" cy="5436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AD958D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Click to edit Master subtitle styles</a:t>
            </a:r>
            <a:endParaRPr lang="en-SI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51CDA9E-B6BE-1A5B-D8EC-3283F743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00" y="2662937"/>
            <a:ext cx="7867787" cy="1616898"/>
          </a:xfrm>
        </p:spPr>
        <p:txBody>
          <a:bodyPr anchor="t">
            <a:normAutofit/>
          </a:bodyPr>
          <a:lstStyle>
            <a:lvl1pPr>
              <a:defRPr sz="5400">
                <a:solidFill>
                  <a:srgbClr val="E69A32"/>
                </a:solidFill>
                <a:latin typeface="Bitter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9A704B5-9A58-3A09-29CE-5834B3AD1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400" y="5719814"/>
            <a:ext cx="2710096" cy="298824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E2D7CF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5FCE08A-0A05-A033-B16B-3A8FC03B9E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399" y="6032015"/>
            <a:ext cx="2710096" cy="298824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rgbClr val="E2D7CF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331EC4E-EACD-5CEE-0CBC-D5036F8C52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398" y="6354272"/>
            <a:ext cx="2710096" cy="298824"/>
          </a:xfrm>
        </p:spPr>
        <p:txBody>
          <a:bodyPr>
            <a:noAutofit/>
          </a:bodyPr>
          <a:lstStyle>
            <a:lvl1pPr marL="0" indent="0">
              <a:buNone/>
              <a:defRPr sz="1400" b="0" u="sng">
                <a:solidFill>
                  <a:srgbClr val="E69A32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5919C1F-B973-3AFD-45BC-531823C889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7717" y="5719814"/>
            <a:ext cx="2710096" cy="298824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E2D7CF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50EAF-F73E-6C40-5CA5-9D003CC123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7716" y="6032015"/>
            <a:ext cx="2710096" cy="298824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rgbClr val="E2D7CF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A1D7517B-1600-432A-E0C7-075F129125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87715" y="6354272"/>
            <a:ext cx="2710096" cy="298824"/>
          </a:xfrm>
        </p:spPr>
        <p:txBody>
          <a:bodyPr>
            <a:noAutofit/>
          </a:bodyPr>
          <a:lstStyle>
            <a:lvl1pPr marL="0" indent="0">
              <a:buNone/>
              <a:defRPr sz="1400" b="0" u="sng">
                <a:solidFill>
                  <a:srgbClr val="E69A32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15460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 beige">
    <p:bg>
      <p:bgPr>
        <a:gradFill>
          <a:gsLst>
            <a:gs pos="0">
              <a:srgbClr val="F7F3EF"/>
            </a:gs>
            <a:gs pos="100000">
              <a:srgbClr val="E1D7C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F449-7440-0F48-9066-89D3F3AA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774"/>
            <a:ext cx="10515600" cy="559704"/>
          </a:xfrm>
        </p:spPr>
        <p:txBody>
          <a:bodyPr anchor="ctr"/>
          <a:lstStyle>
            <a:lvl1pPr>
              <a:defRPr sz="3200" b="0">
                <a:solidFill>
                  <a:srgbClr val="56384B"/>
                </a:solidFill>
                <a:latin typeface="Bitter Extra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AD23-91C4-28DF-D5AB-86161EAE5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pic>
        <p:nvPicPr>
          <p:cNvPr id="12" name="Google Shape;11;p2">
            <a:extLst>
              <a:ext uri="{FF2B5EF4-FFF2-40B4-BE49-F238E27FC236}">
                <a16:creationId xmlns:a16="http://schemas.microsoft.com/office/drawing/2014/main" id="{371CD6C1-DF49-277D-BE16-520877FCAEB5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1590" y="6355059"/>
            <a:ext cx="1050831" cy="234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9CC7A4-A155-616D-5D21-9899E36411C9}"/>
              </a:ext>
            </a:extLst>
          </p:cNvPr>
          <p:cNvCxnSpPr>
            <a:cxnSpLocks/>
          </p:cNvCxnSpPr>
          <p:nvPr userDrawn="1"/>
        </p:nvCxnSpPr>
        <p:spPr>
          <a:xfrm>
            <a:off x="935479" y="1128285"/>
            <a:ext cx="1080000" cy="0"/>
          </a:xfrm>
          <a:prstGeom prst="line">
            <a:avLst/>
          </a:prstGeom>
          <a:ln w="57150">
            <a:solidFill>
              <a:srgbClr val="E69A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9EF125-D466-2ED5-CAB8-2D8DA427E6F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C7B4A5"/>
                </a:solidFill>
              </a:rPr>
              <a:pPr/>
              <a:t>‹#›</a:t>
            </a:fld>
            <a:endParaRPr lang="en-SI" dirty="0">
              <a:solidFill>
                <a:srgbClr val="C7B4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1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- light beige">
    <p:bg>
      <p:bgPr>
        <a:gradFill>
          <a:gsLst>
            <a:gs pos="0">
              <a:srgbClr val="F7F3EF"/>
            </a:gs>
            <a:gs pos="100000">
              <a:srgbClr val="E1D7C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F449-7440-0F48-9066-89D3F3AA2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0773"/>
            <a:ext cx="10515600" cy="1038473"/>
          </a:xfrm>
        </p:spPr>
        <p:txBody>
          <a:bodyPr anchor="t"/>
          <a:lstStyle>
            <a:lvl1pPr>
              <a:defRPr sz="3200" b="0">
                <a:solidFill>
                  <a:srgbClr val="56384B"/>
                </a:solidFill>
                <a:latin typeface="Bitter ExtraBold" pitchFamily="2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in two lines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AD23-91C4-28DF-D5AB-86161EAE5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pic>
        <p:nvPicPr>
          <p:cNvPr id="12" name="Google Shape;11;p2">
            <a:extLst>
              <a:ext uri="{FF2B5EF4-FFF2-40B4-BE49-F238E27FC236}">
                <a16:creationId xmlns:a16="http://schemas.microsoft.com/office/drawing/2014/main" id="{371CD6C1-DF49-277D-BE16-520877FCAEB5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1590" y="6355059"/>
            <a:ext cx="1050831" cy="234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525766-2640-0EBA-BCE2-617683A7D96E}"/>
              </a:ext>
            </a:extLst>
          </p:cNvPr>
          <p:cNvCxnSpPr>
            <a:cxnSpLocks/>
          </p:cNvCxnSpPr>
          <p:nvPr userDrawn="1"/>
        </p:nvCxnSpPr>
        <p:spPr>
          <a:xfrm>
            <a:off x="935479" y="1562452"/>
            <a:ext cx="1080000" cy="0"/>
          </a:xfrm>
          <a:prstGeom prst="line">
            <a:avLst/>
          </a:prstGeom>
          <a:ln w="57150">
            <a:solidFill>
              <a:srgbClr val="E69A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5D854-A7C7-F265-D5E6-6EBDF7A33715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C7B4A5"/>
                </a:solidFill>
              </a:rPr>
              <a:pPr/>
              <a:t>‹#›</a:t>
            </a:fld>
            <a:endParaRPr lang="en-SI" dirty="0">
              <a:solidFill>
                <a:srgbClr val="C7B4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93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beige">
    <p:bg>
      <p:bgPr>
        <a:gradFill>
          <a:gsLst>
            <a:gs pos="0">
              <a:srgbClr val="E1D7CF"/>
            </a:gs>
            <a:gs pos="100000">
              <a:srgbClr val="C4B3A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F449-7440-0F48-9066-89D3F3AA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774"/>
            <a:ext cx="10515600" cy="559704"/>
          </a:xfrm>
        </p:spPr>
        <p:txBody>
          <a:bodyPr anchor="ctr"/>
          <a:lstStyle>
            <a:lvl1pPr>
              <a:defRPr sz="3200" b="0">
                <a:solidFill>
                  <a:srgbClr val="56384B"/>
                </a:solidFill>
                <a:latin typeface="Bitter Extra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AD23-91C4-28DF-D5AB-86161EAE5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pic>
        <p:nvPicPr>
          <p:cNvPr id="4" name="Google Shape;11;p2">
            <a:extLst>
              <a:ext uri="{FF2B5EF4-FFF2-40B4-BE49-F238E27FC236}">
                <a16:creationId xmlns:a16="http://schemas.microsoft.com/office/drawing/2014/main" id="{8107AF5D-4427-FDCC-6DA2-DF39B04943E1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1590" y="6355059"/>
            <a:ext cx="1050831" cy="234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6E545F-6AD1-0A00-C364-5BB893F3EDBF}"/>
              </a:ext>
            </a:extLst>
          </p:cNvPr>
          <p:cNvCxnSpPr>
            <a:cxnSpLocks/>
          </p:cNvCxnSpPr>
          <p:nvPr userDrawn="1"/>
        </p:nvCxnSpPr>
        <p:spPr>
          <a:xfrm>
            <a:off x="935479" y="1128285"/>
            <a:ext cx="1080000" cy="0"/>
          </a:xfrm>
          <a:prstGeom prst="line">
            <a:avLst/>
          </a:prstGeom>
          <a:ln w="57150">
            <a:solidFill>
              <a:srgbClr val="E69A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09CE6B-BF8C-59D0-F0BE-D6A2BC68663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C7B4A5"/>
                </a:solidFill>
              </a:rPr>
              <a:pPr/>
              <a:t>‹#›</a:t>
            </a:fld>
            <a:endParaRPr lang="en-SI" dirty="0">
              <a:solidFill>
                <a:srgbClr val="C7B4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40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- dark beige">
    <p:bg>
      <p:bgPr>
        <a:gradFill>
          <a:gsLst>
            <a:gs pos="0">
              <a:srgbClr val="E1D7CF"/>
            </a:gs>
            <a:gs pos="100000">
              <a:srgbClr val="C4B3A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AD23-91C4-28DF-D5AB-86161EAE5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pic>
        <p:nvPicPr>
          <p:cNvPr id="4" name="Google Shape;11;p2">
            <a:extLst>
              <a:ext uri="{FF2B5EF4-FFF2-40B4-BE49-F238E27FC236}">
                <a16:creationId xmlns:a16="http://schemas.microsoft.com/office/drawing/2014/main" id="{8107AF5D-4427-FDCC-6DA2-DF39B04943E1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1590" y="6355059"/>
            <a:ext cx="1050831" cy="2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E518B2F-F4FB-ECA3-9BD9-686F597C7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773"/>
            <a:ext cx="10515600" cy="1038473"/>
          </a:xfrm>
        </p:spPr>
        <p:txBody>
          <a:bodyPr anchor="t"/>
          <a:lstStyle>
            <a:lvl1pPr>
              <a:defRPr sz="3200" b="0">
                <a:solidFill>
                  <a:srgbClr val="56384B"/>
                </a:solidFill>
                <a:latin typeface="Bitter Extra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6C4C77-9590-E161-C3F4-048DD40AEF2C}"/>
              </a:ext>
            </a:extLst>
          </p:cNvPr>
          <p:cNvCxnSpPr>
            <a:cxnSpLocks/>
          </p:cNvCxnSpPr>
          <p:nvPr userDrawn="1"/>
        </p:nvCxnSpPr>
        <p:spPr>
          <a:xfrm>
            <a:off x="935479" y="1562452"/>
            <a:ext cx="1080000" cy="0"/>
          </a:xfrm>
          <a:prstGeom prst="line">
            <a:avLst/>
          </a:prstGeom>
          <a:ln w="57150">
            <a:solidFill>
              <a:srgbClr val="E69A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1F408-BDB5-EDF3-5D23-FA7FBE4AA66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C7B4A5"/>
                </a:solidFill>
              </a:rPr>
              <a:pPr/>
              <a:t>‹#›</a:t>
            </a:fld>
            <a:endParaRPr lang="en-SI" dirty="0">
              <a:solidFill>
                <a:srgbClr val="C7B4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57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red">
    <p:bg>
      <p:bgPr>
        <a:gradFill>
          <a:gsLst>
            <a:gs pos="0">
              <a:srgbClr val="5C3540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F449-7440-0F48-9066-89D3F3AA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774"/>
            <a:ext cx="10515600" cy="559704"/>
          </a:xfrm>
        </p:spPr>
        <p:txBody>
          <a:bodyPr anchor="ctr"/>
          <a:lstStyle>
            <a:lvl1pPr>
              <a:defRPr sz="3200" b="0">
                <a:solidFill>
                  <a:srgbClr val="E1D7CF"/>
                </a:solidFill>
                <a:latin typeface="Bitter Extra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AD23-91C4-28DF-D5AB-86161EAE5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pic>
        <p:nvPicPr>
          <p:cNvPr id="4" name="Google Shape;11;p2">
            <a:extLst>
              <a:ext uri="{FF2B5EF4-FFF2-40B4-BE49-F238E27FC236}">
                <a16:creationId xmlns:a16="http://schemas.microsoft.com/office/drawing/2014/main" id="{925404A9-72FB-7E71-0ED4-BED4CDD8E3B2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0731587" y="6355059"/>
            <a:ext cx="1050838" cy="234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E4552D-6849-4055-BF1A-1F7672D41C31}"/>
              </a:ext>
            </a:extLst>
          </p:cNvPr>
          <p:cNvCxnSpPr>
            <a:cxnSpLocks/>
          </p:cNvCxnSpPr>
          <p:nvPr userDrawn="1"/>
        </p:nvCxnSpPr>
        <p:spPr>
          <a:xfrm>
            <a:off x="935479" y="1128285"/>
            <a:ext cx="1080000" cy="0"/>
          </a:xfrm>
          <a:prstGeom prst="line">
            <a:avLst/>
          </a:prstGeom>
          <a:ln w="57150">
            <a:solidFill>
              <a:srgbClr val="E69A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B13B65-D89F-3E78-00FD-3E93FD700312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92745C"/>
                </a:solidFill>
              </a:rPr>
              <a:pPr/>
              <a:t>‹#›</a:t>
            </a:fld>
            <a:endParaRPr lang="en-SI" dirty="0">
              <a:solidFill>
                <a:srgbClr val="9274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05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- dark red">
    <p:bg>
      <p:bgPr>
        <a:gradFill>
          <a:gsLst>
            <a:gs pos="0">
              <a:srgbClr val="5C3540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AD23-91C4-28DF-D5AB-86161EAE5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pic>
        <p:nvPicPr>
          <p:cNvPr id="4" name="Google Shape;11;p2">
            <a:extLst>
              <a:ext uri="{FF2B5EF4-FFF2-40B4-BE49-F238E27FC236}">
                <a16:creationId xmlns:a16="http://schemas.microsoft.com/office/drawing/2014/main" id="{925404A9-72FB-7E71-0ED4-BED4CDD8E3B2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0731587" y="6355059"/>
            <a:ext cx="1050838" cy="2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7C10A31-4EE9-CBFF-7105-D76FA0DD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773"/>
            <a:ext cx="10515600" cy="1038473"/>
          </a:xfrm>
        </p:spPr>
        <p:txBody>
          <a:bodyPr anchor="t"/>
          <a:lstStyle>
            <a:lvl1pPr>
              <a:defRPr sz="3200" b="0">
                <a:solidFill>
                  <a:srgbClr val="E1D7CF"/>
                </a:solidFill>
                <a:latin typeface="Bitter Extra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A4AB17-E835-1C76-F81F-9E5D2B2C48D4}"/>
              </a:ext>
            </a:extLst>
          </p:cNvPr>
          <p:cNvCxnSpPr>
            <a:cxnSpLocks/>
          </p:cNvCxnSpPr>
          <p:nvPr userDrawn="1"/>
        </p:nvCxnSpPr>
        <p:spPr>
          <a:xfrm>
            <a:off x="935479" y="1562452"/>
            <a:ext cx="1080000" cy="0"/>
          </a:xfrm>
          <a:prstGeom prst="line">
            <a:avLst/>
          </a:prstGeom>
          <a:ln w="57150">
            <a:solidFill>
              <a:srgbClr val="E69A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D4899-4B8A-3429-60AA-92991C2ECA6B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92745C"/>
                </a:solidFill>
              </a:rPr>
              <a:pPr/>
              <a:t>‹#›</a:t>
            </a:fld>
            <a:endParaRPr lang="en-SI" dirty="0">
              <a:solidFill>
                <a:srgbClr val="9274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3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Sales Deck 1">
    <p:bg>
      <p:bgPr>
        <a:gradFill>
          <a:gsLst>
            <a:gs pos="0">
              <a:srgbClr val="4E3348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57;p13">
            <a:extLst>
              <a:ext uri="{FF2B5EF4-FFF2-40B4-BE49-F238E27FC236}">
                <a16:creationId xmlns:a16="http://schemas.microsoft.com/office/drawing/2014/main" id="{D6EAC0F4-5C9A-ECCB-247A-4B0E589906B0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651" y="759248"/>
            <a:ext cx="2239803" cy="4990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961C8C-80E0-9E16-E8A1-94BDFD3E24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399" y="3557310"/>
            <a:ext cx="7867787" cy="5436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AD958D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for X Company</a:t>
            </a:r>
            <a:endParaRPr lang="en-SI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5FCE08A-0A05-A033-B16B-3A8FC03B9E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399" y="6032015"/>
            <a:ext cx="2710096" cy="298824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rgbClr val="E2D7CF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59D0E5D9-9DB2-2945-8073-A4C4B00F48A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-7399" t="-7400" r="13015" b="7400"/>
          <a:stretch/>
        </p:blipFill>
        <p:spPr>
          <a:xfrm>
            <a:off x="6217247" y="1259620"/>
            <a:ext cx="5974754" cy="55983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6E6A1-C021-ECEA-6250-3522641212D6}"/>
              </a:ext>
            </a:extLst>
          </p:cNvPr>
          <p:cNvSpPr txBox="1"/>
          <p:nvPr userDrawn="1"/>
        </p:nvSpPr>
        <p:spPr>
          <a:xfrm>
            <a:off x="720399" y="2059758"/>
            <a:ext cx="78677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Ansible Playbook Platform</a:t>
            </a:r>
            <a:endParaRPr kumimoji="0" lang="en-SI" sz="3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3FF4F-4D43-43AF-31CF-8E990BBDEF13}"/>
              </a:ext>
            </a:extLst>
          </p:cNvPr>
          <p:cNvSpPr txBox="1"/>
          <p:nvPr userDrawn="1"/>
        </p:nvSpPr>
        <p:spPr>
          <a:xfrm>
            <a:off x="720399" y="2662937"/>
            <a:ext cx="786778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E69A32"/>
                </a:solidFill>
                <a:effectLst/>
                <a:uLnTx/>
                <a:uFillTx/>
                <a:latin typeface="Bitter SemiBold" pitchFamily="2" charset="0"/>
                <a:ea typeface="+mn-ea"/>
                <a:cs typeface="+mn-cs"/>
              </a:rPr>
              <a:t>Steampunk Spotter</a:t>
            </a:r>
            <a:endParaRPr kumimoji="0" lang="en-SI" sz="5400" b="0" i="0" u="none" strike="noStrike" kern="1200" cap="none" spc="0" normalizeH="0" baseline="0" noProof="0">
              <a:ln>
                <a:noFill/>
              </a:ln>
              <a:solidFill>
                <a:srgbClr val="E69A32"/>
              </a:solidFill>
              <a:effectLst/>
              <a:uLnTx/>
              <a:uFillTx/>
              <a:latin typeface="Bitter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332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violet">
    <p:bg>
      <p:bgPr>
        <a:gradFill>
          <a:gsLst>
            <a:gs pos="0">
              <a:srgbClr val="4E3348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F449-7440-0F48-9066-89D3F3AA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774"/>
            <a:ext cx="10515600" cy="559704"/>
          </a:xfrm>
        </p:spPr>
        <p:txBody>
          <a:bodyPr anchor="ctr"/>
          <a:lstStyle>
            <a:lvl1pPr>
              <a:defRPr sz="3200" b="0">
                <a:solidFill>
                  <a:srgbClr val="E1D7CF"/>
                </a:solidFill>
                <a:latin typeface="Bitter Extra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AD23-91C4-28DF-D5AB-86161EAE5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pic>
        <p:nvPicPr>
          <p:cNvPr id="4" name="Google Shape;11;p2">
            <a:extLst>
              <a:ext uri="{FF2B5EF4-FFF2-40B4-BE49-F238E27FC236}">
                <a16:creationId xmlns:a16="http://schemas.microsoft.com/office/drawing/2014/main" id="{925404A9-72FB-7E71-0ED4-BED4CDD8E3B2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0731587" y="6355059"/>
            <a:ext cx="1050838" cy="234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E4552D-6849-4055-BF1A-1F7672D41C31}"/>
              </a:ext>
            </a:extLst>
          </p:cNvPr>
          <p:cNvCxnSpPr>
            <a:cxnSpLocks/>
          </p:cNvCxnSpPr>
          <p:nvPr userDrawn="1"/>
        </p:nvCxnSpPr>
        <p:spPr>
          <a:xfrm>
            <a:off x="935479" y="1128285"/>
            <a:ext cx="1080000" cy="0"/>
          </a:xfrm>
          <a:prstGeom prst="line">
            <a:avLst/>
          </a:prstGeom>
          <a:ln w="57150">
            <a:solidFill>
              <a:srgbClr val="E69A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33B189-BA10-60A2-67E7-55479B57791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92745C"/>
                </a:solidFill>
              </a:rPr>
              <a:pPr/>
              <a:t>‹#›</a:t>
            </a:fld>
            <a:endParaRPr lang="en-SI" dirty="0">
              <a:solidFill>
                <a:srgbClr val="9274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28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- dark violet">
    <p:bg>
      <p:bgPr>
        <a:gradFill>
          <a:gsLst>
            <a:gs pos="0">
              <a:srgbClr val="4E3348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AD23-91C4-28DF-D5AB-86161EAE5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pic>
        <p:nvPicPr>
          <p:cNvPr id="4" name="Google Shape;11;p2">
            <a:extLst>
              <a:ext uri="{FF2B5EF4-FFF2-40B4-BE49-F238E27FC236}">
                <a16:creationId xmlns:a16="http://schemas.microsoft.com/office/drawing/2014/main" id="{925404A9-72FB-7E71-0ED4-BED4CDD8E3B2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0731587" y="6355059"/>
            <a:ext cx="1050838" cy="2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B508FA-4BB2-1B3C-920F-D199728DB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773"/>
            <a:ext cx="10515600" cy="1038473"/>
          </a:xfrm>
        </p:spPr>
        <p:txBody>
          <a:bodyPr anchor="t"/>
          <a:lstStyle>
            <a:lvl1pPr>
              <a:defRPr sz="3200" b="0">
                <a:solidFill>
                  <a:srgbClr val="E1D7CF"/>
                </a:solidFill>
                <a:latin typeface="Bitter Extra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2A5CD5-700B-8BDA-6740-C32CB61A6F36}"/>
              </a:ext>
            </a:extLst>
          </p:cNvPr>
          <p:cNvCxnSpPr>
            <a:cxnSpLocks/>
          </p:cNvCxnSpPr>
          <p:nvPr userDrawn="1"/>
        </p:nvCxnSpPr>
        <p:spPr>
          <a:xfrm>
            <a:off x="935479" y="1562452"/>
            <a:ext cx="1080000" cy="0"/>
          </a:xfrm>
          <a:prstGeom prst="line">
            <a:avLst/>
          </a:prstGeom>
          <a:ln w="57150">
            <a:solidFill>
              <a:srgbClr val="E69A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1E3F5-5043-BAC4-3DB1-A18475BDCD1C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92745C"/>
                </a:solidFill>
              </a:rPr>
              <a:pPr/>
              <a:t>‹#›</a:t>
            </a:fld>
            <a:endParaRPr lang="en-SI" dirty="0">
              <a:solidFill>
                <a:srgbClr val="9274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72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yellow">
    <p:bg>
      <p:bgPr>
        <a:gradFill>
          <a:gsLst>
            <a:gs pos="0">
              <a:srgbClr val="F7C75D"/>
            </a:gs>
            <a:gs pos="100000">
              <a:srgbClr val="ECA83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F449-7440-0F48-9066-89D3F3AA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774"/>
            <a:ext cx="10515600" cy="559704"/>
          </a:xfrm>
        </p:spPr>
        <p:txBody>
          <a:bodyPr anchor="ctr"/>
          <a:lstStyle>
            <a:lvl1pPr>
              <a:defRPr sz="3200" b="0">
                <a:solidFill>
                  <a:srgbClr val="56384B"/>
                </a:solidFill>
                <a:latin typeface="Bitter Extra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AD23-91C4-28DF-D5AB-86161EAE5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pic>
        <p:nvPicPr>
          <p:cNvPr id="6" name="Google Shape;11;p2">
            <a:extLst>
              <a:ext uri="{FF2B5EF4-FFF2-40B4-BE49-F238E27FC236}">
                <a16:creationId xmlns:a16="http://schemas.microsoft.com/office/drawing/2014/main" id="{52B1ADF2-C0F3-B183-39BB-539BD0EAE6E1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1590" y="6355059"/>
            <a:ext cx="1050831" cy="234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B15E77-21CD-178E-D243-D0C423D4C9BD}"/>
              </a:ext>
            </a:extLst>
          </p:cNvPr>
          <p:cNvCxnSpPr>
            <a:cxnSpLocks/>
          </p:cNvCxnSpPr>
          <p:nvPr userDrawn="1"/>
        </p:nvCxnSpPr>
        <p:spPr>
          <a:xfrm>
            <a:off x="935479" y="1128285"/>
            <a:ext cx="1080000" cy="0"/>
          </a:xfrm>
          <a:prstGeom prst="line">
            <a:avLst/>
          </a:prstGeom>
          <a:ln w="57150">
            <a:solidFill>
              <a:srgbClr val="E69A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2DDC0F-B9BF-58A1-28A1-42835B0799BD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92745C"/>
                </a:solidFill>
              </a:rPr>
              <a:pPr/>
              <a:t>‹#›</a:t>
            </a:fld>
            <a:endParaRPr lang="en-SI" dirty="0">
              <a:solidFill>
                <a:srgbClr val="9274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7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- yellow">
    <p:bg>
      <p:bgPr>
        <a:gradFill>
          <a:gsLst>
            <a:gs pos="0">
              <a:srgbClr val="F7C75D"/>
            </a:gs>
            <a:gs pos="100000">
              <a:srgbClr val="ECA83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AD23-91C4-28DF-D5AB-86161EAE5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pic>
        <p:nvPicPr>
          <p:cNvPr id="6" name="Google Shape;11;p2">
            <a:extLst>
              <a:ext uri="{FF2B5EF4-FFF2-40B4-BE49-F238E27FC236}">
                <a16:creationId xmlns:a16="http://schemas.microsoft.com/office/drawing/2014/main" id="{52B1ADF2-C0F3-B183-39BB-539BD0EAE6E1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1590" y="6355059"/>
            <a:ext cx="1050831" cy="2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8DE1EEC-6F55-681B-3EDE-58565AC9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773"/>
            <a:ext cx="10515600" cy="1038473"/>
          </a:xfrm>
        </p:spPr>
        <p:txBody>
          <a:bodyPr anchor="t"/>
          <a:lstStyle>
            <a:lvl1pPr>
              <a:defRPr sz="3200" b="0">
                <a:solidFill>
                  <a:srgbClr val="56384B"/>
                </a:solidFill>
                <a:latin typeface="Bitter Extra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7096A7-3EEA-F58D-F81A-BF92962A6F9D}"/>
              </a:ext>
            </a:extLst>
          </p:cNvPr>
          <p:cNvCxnSpPr>
            <a:cxnSpLocks/>
          </p:cNvCxnSpPr>
          <p:nvPr userDrawn="1"/>
        </p:nvCxnSpPr>
        <p:spPr>
          <a:xfrm>
            <a:off x="935479" y="1562452"/>
            <a:ext cx="1080000" cy="0"/>
          </a:xfrm>
          <a:prstGeom prst="line">
            <a:avLst/>
          </a:prstGeom>
          <a:ln w="57150">
            <a:solidFill>
              <a:srgbClr val="E69A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38F160-B4EA-BBBB-5938-C4B8AB29DCE8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92745C"/>
                </a:solidFill>
              </a:rPr>
              <a:pPr/>
              <a:t>‹#›</a:t>
            </a:fld>
            <a:endParaRPr lang="en-SI" dirty="0">
              <a:solidFill>
                <a:srgbClr val="9274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96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light beige">
    <p:bg>
      <p:bgPr>
        <a:gradFill>
          <a:gsLst>
            <a:gs pos="0">
              <a:srgbClr val="F7F3EF"/>
            </a:gs>
            <a:gs pos="100000">
              <a:srgbClr val="E1D7C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1;p2">
            <a:extLst>
              <a:ext uri="{FF2B5EF4-FFF2-40B4-BE49-F238E27FC236}">
                <a16:creationId xmlns:a16="http://schemas.microsoft.com/office/drawing/2014/main" id="{371CD6C1-DF49-277D-BE16-520877FCAEB5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1590" y="6355059"/>
            <a:ext cx="1050831" cy="2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BE442C-3475-96D5-A6C3-C8F13957657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C7B4A5"/>
                </a:solidFill>
              </a:rPr>
              <a:pPr/>
              <a:t>‹#›</a:t>
            </a:fld>
            <a:endParaRPr lang="en-SI" dirty="0">
              <a:solidFill>
                <a:srgbClr val="C7B4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85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dark beige">
    <p:bg>
      <p:bgPr>
        <a:gradFill>
          <a:gsLst>
            <a:gs pos="0">
              <a:srgbClr val="E1D7CF"/>
            </a:gs>
            <a:gs pos="100000">
              <a:srgbClr val="C4B3A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;p2">
            <a:extLst>
              <a:ext uri="{FF2B5EF4-FFF2-40B4-BE49-F238E27FC236}">
                <a16:creationId xmlns:a16="http://schemas.microsoft.com/office/drawing/2014/main" id="{8107AF5D-4427-FDCC-6DA2-DF39B04943E1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1590" y="6355059"/>
            <a:ext cx="1050831" cy="2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527542B-7F19-34E7-EAFE-16021B474DB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C7B4A5"/>
                </a:solidFill>
              </a:rPr>
              <a:pPr/>
              <a:t>‹#›</a:t>
            </a:fld>
            <a:endParaRPr lang="en-SI" dirty="0">
              <a:solidFill>
                <a:srgbClr val="C7B4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5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dark red">
    <p:bg>
      <p:bgPr>
        <a:gradFill>
          <a:gsLst>
            <a:gs pos="0">
              <a:srgbClr val="5C3540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;p2">
            <a:extLst>
              <a:ext uri="{FF2B5EF4-FFF2-40B4-BE49-F238E27FC236}">
                <a16:creationId xmlns:a16="http://schemas.microsoft.com/office/drawing/2014/main" id="{925404A9-72FB-7E71-0ED4-BED4CDD8E3B2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0731587" y="6355059"/>
            <a:ext cx="1050838" cy="2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AFF0193-D752-0650-B477-90B3286D6E24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92745C"/>
                </a:solidFill>
              </a:rPr>
              <a:pPr/>
              <a:t>‹#›</a:t>
            </a:fld>
            <a:endParaRPr lang="en-SI" dirty="0">
              <a:solidFill>
                <a:srgbClr val="9274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89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dark violet">
    <p:bg>
      <p:bgPr>
        <a:gradFill>
          <a:gsLst>
            <a:gs pos="0">
              <a:srgbClr val="4E3348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;p2">
            <a:extLst>
              <a:ext uri="{FF2B5EF4-FFF2-40B4-BE49-F238E27FC236}">
                <a16:creationId xmlns:a16="http://schemas.microsoft.com/office/drawing/2014/main" id="{925404A9-72FB-7E71-0ED4-BED4CDD8E3B2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0731587" y="6355059"/>
            <a:ext cx="1050838" cy="2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28C7AB6-5BC2-1EE6-CC7F-EE12C77B44A7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92745C"/>
                </a:solidFill>
              </a:rPr>
              <a:pPr/>
              <a:t>‹#›</a:t>
            </a:fld>
            <a:endParaRPr lang="en-SI" dirty="0">
              <a:solidFill>
                <a:srgbClr val="9274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9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light beige">
    <p:bg>
      <p:bgPr>
        <a:gradFill>
          <a:gsLst>
            <a:gs pos="0">
              <a:srgbClr val="F7F3EF"/>
            </a:gs>
            <a:gs pos="100000">
              <a:srgbClr val="E1D7C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339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 - dark beige">
    <p:bg>
      <p:bgPr>
        <a:gradFill>
          <a:gsLst>
            <a:gs pos="0">
              <a:srgbClr val="E1D7CF"/>
            </a:gs>
            <a:gs pos="100000">
              <a:srgbClr val="C4B3A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28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Sales Deck 2">
    <p:bg>
      <p:bgPr>
        <a:gradFill>
          <a:gsLst>
            <a:gs pos="0">
              <a:srgbClr val="4E3348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57;p13">
            <a:extLst>
              <a:ext uri="{FF2B5EF4-FFF2-40B4-BE49-F238E27FC236}">
                <a16:creationId xmlns:a16="http://schemas.microsoft.com/office/drawing/2014/main" id="{D6EAC0F4-5C9A-ECCB-247A-4B0E589906B0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651" y="759248"/>
            <a:ext cx="2239803" cy="4990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961C8C-80E0-9E16-E8A1-94BDFD3E24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399" y="4303268"/>
            <a:ext cx="7867787" cy="5436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AD958D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for X Company</a:t>
            </a:r>
            <a:endParaRPr lang="en-SI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5FCE08A-0A05-A033-B16B-3A8FC03B9E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399" y="6032015"/>
            <a:ext cx="2710096" cy="298824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rgbClr val="E2D7CF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A6585-0372-6E3E-74ED-0962E63B309A}"/>
              </a:ext>
            </a:extLst>
          </p:cNvPr>
          <p:cNvSpPr txBox="1"/>
          <p:nvPr userDrawn="1"/>
        </p:nvSpPr>
        <p:spPr>
          <a:xfrm>
            <a:off x="720399" y="2059758"/>
            <a:ext cx="78677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Steampunk Spotter</a:t>
            </a:r>
            <a:endParaRPr kumimoji="0" lang="en-SI" sz="3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BC133-8CAF-FB71-296C-CE8B61FB363F}"/>
              </a:ext>
            </a:extLst>
          </p:cNvPr>
          <p:cNvSpPr txBox="1"/>
          <p:nvPr userDrawn="1"/>
        </p:nvSpPr>
        <p:spPr>
          <a:xfrm>
            <a:off x="720399" y="2662937"/>
            <a:ext cx="786778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E69A32"/>
                </a:solidFill>
                <a:effectLst/>
                <a:uLnTx/>
                <a:uFillTx/>
                <a:latin typeface="Bitter SemiBold" pitchFamily="2" charset="0"/>
                <a:ea typeface="+mn-ea"/>
                <a:cs typeface="+mn-cs"/>
              </a:rPr>
              <a:t>Ansible Playbook Platform</a:t>
            </a:r>
            <a:endParaRPr kumimoji="0" lang="en-SI" sz="5400" b="0" i="0" u="none" strike="noStrike" kern="1200" cap="none" spc="0" normalizeH="0" baseline="0" noProof="0">
              <a:ln>
                <a:noFill/>
              </a:ln>
              <a:solidFill>
                <a:srgbClr val="E69A32"/>
              </a:solidFill>
              <a:effectLst/>
              <a:uLnTx/>
              <a:uFillTx/>
              <a:latin typeface="Bitter SemiBold" pitchFamily="2" charset="0"/>
              <a:ea typeface="+mn-ea"/>
              <a:cs typeface="+mn-cs"/>
            </a:endParaRPr>
          </a:p>
        </p:txBody>
      </p:sp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A2ECBDCB-0515-74BF-5529-B57D00422A8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-7399" t="-7400" r="13015" b="7400"/>
          <a:stretch/>
        </p:blipFill>
        <p:spPr>
          <a:xfrm>
            <a:off x="6217247" y="1259620"/>
            <a:ext cx="5974754" cy="5598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724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 - dark red">
    <p:bg>
      <p:bgPr>
        <a:gradFill>
          <a:gsLst>
            <a:gs pos="0">
              <a:srgbClr val="5C3540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410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 - dark violet">
    <p:bg>
      <p:bgPr>
        <a:gradFill>
          <a:gsLst>
            <a:gs pos="0">
              <a:srgbClr val="4E3348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95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gradFill>
          <a:gsLst>
            <a:gs pos="0">
              <a:srgbClr val="E1D7CF"/>
            </a:gs>
            <a:gs pos="100000">
              <a:srgbClr val="C4B3A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;p2">
            <a:extLst>
              <a:ext uri="{FF2B5EF4-FFF2-40B4-BE49-F238E27FC236}">
                <a16:creationId xmlns:a16="http://schemas.microsoft.com/office/drawing/2014/main" id="{8107AF5D-4427-FDCC-6DA2-DF39B04943E1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1590" y="6355059"/>
            <a:ext cx="1050831" cy="2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B35EEE-B346-E5D2-1749-0F932505F115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C7B4A5"/>
                </a:solidFill>
              </a:rPr>
              <a:pPr/>
              <a:t>‹#›</a:t>
            </a:fld>
            <a:endParaRPr lang="en-SI" dirty="0">
              <a:solidFill>
                <a:srgbClr val="C7B4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5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gradFill>
          <a:gsLst>
            <a:gs pos="0">
              <a:srgbClr val="5C3540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;p2">
            <a:extLst>
              <a:ext uri="{FF2B5EF4-FFF2-40B4-BE49-F238E27FC236}">
                <a16:creationId xmlns:a16="http://schemas.microsoft.com/office/drawing/2014/main" id="{925404A9-72FB-7E71-0ED4-BED4CDD8E3B2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0731587" y="6355059"/>
            <a:ext cx="1050838" cy="2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54A39F6-3501-0E91-91D7-C529401D8C94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92745C"/>
                </a:solidFill>
              </a:rPr>
              <a:pPr/>
              <a:t>‹#›</a:t>
            </a:fld>
            <a:endParaRPr lang="en-SI" dirty="0">
              <a:solidFill>
                <a:srgbClr val="9274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98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A04D-9EA3-3321-9890-516BBAD1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A71C6-EA7D-6C19-E0DD-6308D77BB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2A24-5CEC-971C-3CD4-30B4E556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33483-BC99-DF31-7190-25FA3DF2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C3DF2-7C29-8C8A-755B-B1FDBE2E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07D4-790E-43B9-8A12-128F2B0A50C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52903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1E55-291A-D1FF-4E0B-9038FF24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EFFF6-CA36-5820-4256-449D7C64B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ECC9A-D8A5-241C-4249-D27BEDBDA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75BA7-4A61-7D5A-C633-F836C126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63C91-0D29-6724-299D-F5FA0E22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7EC03-41EF-6CFB-050F-54F09C42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07D4-790E-43B9-8A12-128F2B0A50C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06370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1492-CDA6-74DB-EF96-A141D92D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6FF6F-6338-B67C-314D-11C7E32EC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D666A-9A33-2832-1D8B-7F00FB566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AF548-2359-7FBE-2345-A51F7613B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EBE369-BFB7-E2FF-8145-372466991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ECB1D-83D5-E588-65BB-B6E13507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FA689F-B305-6ADC-40DE-84DB3B77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DD8E08-DF9C-1531-EE72-E562C557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07D4-790E-43B9-8A12-128F2B0A50C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45151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7B03-1361-EAB4-D695-4640C851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99731-CF1B-8BE2-37F8-6760C879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7AEAF-8ED0-031C-0F7B-840F7CCB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C303D-107B-1F83-6DE3-AE30158C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07D4-790E-43B9-8A12-128F2B0A50C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30140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E3358-92DE-BFD8-5646-0B39CDEF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D8B67-AEE3-E5A4-23B7-B19F063B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4243B-5749-50B2-3EC8-46AB5D4F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07D4-790E-43B9-8A12-128F2B0A50C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32681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0013B-F5D2-F058-3C2F-A82EA471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A4190-4C37-26C2-CF15-0C4D506F3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241C2-0DE7-4E0B-EBBD-F1EDA07F3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C6493-3B07-7F9B-8DED-BA5A60EA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27D6C-B46F-A2AC-5128-92FBACFD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0A96C-C50C-35C8-6F15-DD19A020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07D4-790E-43B9-8A12-128F2B0A50C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0178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Offer">
    <p:bg>
      <p:bgPr>
        <a:gradFill>
          <a:gsLst>
            <a:gs pos="0">
              <a:srgbClr val="4E3348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black background with yellow dots">
            <a:extLst>
              <a:ext uri="{FF2B5EF4-FFF2-40B4-BE49-F238E27FC236}">
                <a16:creationId xmlns:a16="http://schemas.microsoft.com/office/drawing/2014/main" id="{A7DDE6FC-0D28-ACC4-885C-F66DE46C4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4" y="0"/>
            <a:ext cx="10913772" cy="6858000"/>
          </a:xfrm>
          <a:prstGeom prst="rect">
            <a:avLst/>
          </a:prstGeom>
        </p:spPr>
      </p:pic>
      <p:pic>
        <p:nvPicPr>
          <p:cNvPr id="10" name="Google Shape;57;p13">
            <a:extLst>
              <a:ext uri="{FF2B5EF4-FFF2-40B4-BE49-F238E27FC236}">
                <a16:creationId xmlns:a16="http://schemas.microsoft.com/office/drawing/2014/main" id="{D6EAC0F4-5C9A-ECCB-247A-4B0E589906B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651" y="759248"/>
            <a:ext cx="2239803" cy="4990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961C8C-80E0-9E16-E8A1-94BDFD3E24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399" y="3399158"/>
            <a:ext cx="7867787" cy="5436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E69A32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for X Company</a:t>
            </a:r>
            <a:endParaRPr lang="en-SI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9A704B5-9A58-3A09-29CE-5834B3AD1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400" y="4815856"/>
            <a:ext cx="2710096" cy="252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E2D7CF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Contact person (name)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5FCE08A-0A05-A033-B16B-3A8FC03B9E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399" y="5077540"/>
            <a:ext cx="2710096" cy="2520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E2D7CF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Company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F44D1-A975-8813-705C-9F8D7E1BC26F}"/>
              </a:ext>
            </a:extLst>
          </p:cNvPr>
          <p:cNvSpPr txBox="1"/>
          <p:nvPr userDrawn="1"/>
        </p:nvSpPr>
        <p:spPr>
          <a:xfrm>
            <a:off x="720399" y="1758827"/>
            <a:ext cx="1075120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E69A32"/>
                </a:solidFill>
                <a:effectLst/>
                <a:uLnTx/>
                <a:uFillTx/>
                <a:latin typeface="Bitter SemiBold" pitchFamily="2" charset="0"/>
                <a:ea typeface="+mn-ea"/>
                <a:cs typeface="+mn-cs"/>
              </a:rPr>
              <a:t>Trustable Automation with Steampunk Spotter</a:t>
            </a:r>
            <a:endParaRPr kumimoji="0" lang="en-SI" sz="5400" b="0" i="0" u="none" strike="noStrike" kern="1200" cap="none" spc="0" normalizeH="0" baseline="0" noProof="0">
              <a:ln>
                <a:noFill/>
              </a:ln>
              <a:solidFill>
                <a:srgbClr val="E69A32"/>
              </a:solidFill>
              <a:effectLst/>
              <a:uLnTx/>
              <a:uFillTx/>
              <a:latin typeface="Bitter SemiBold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95CCF-6787-247B-8DF3-E8A5899D89DF}"/>
              </a:ext>
            </a:extLst>
          </p:cNvPr>
          <p:cNvSpPr txBox="1"/>
          <p:nvPr userDrawn="1"/>
        </p:nvSpPr>
        <p:spPr>
          <a:xfrm>
            <a:off x="720399" y="4507473"/>
            <a:ext cx="2710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AD958D"/>
                </a:solidFill>
                <a:latin typeface="Montserrat" panose="00000500000000000000" pitchFamily="50" charset="0"/>
              </a:rPr>
              <a:t>PREPARED FOR:</a:t>
            </a:r>
            <a:endParaRPr lang="en-SI" sz="1200">
              <a:solidFill>
                <a:srgbClr val="AD958D"/>
              </a:solidFill>
              <a:latin typeface="Montserrat" panose="00000500000000000000" pitchFamily="50" charset="0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19AC25A-CF98-468B-9103-AF6667DE74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399" y="5339836"/>
            <a:ext cx="2710096" cy="2520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E2D7CF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Street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9B24F035-67FA-AF02-A5EC-AA3C9CA1A1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399" y="5602132"/>
            <a:ext cx="2710096" cy="2520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E2D7CF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City, Country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13C777A4-683A-52AA-4ACF-08CC4562F3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0200" y="4805560"/>
            <a:ext cx="1800000" cy="252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E2D7CF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D9A7B1-F875-9C83-702A-B20125AE5A43}"/>
              </a:ext>
            </a:extLst>
          </p:cNvPr>
          <p:cNvSpPr txBox="1"/>
          <p:nvPr userDrawn="1"/>
        </p:nvSpPr>
        <p:spPr>
          <a:xfrm>
            <a:off x="4080200" y="4497177"/>
            <a:ext cx="2710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AD958D"/>
                </a:solidFill>
                <a:latin typeface="Montserrat" panose="00000500000000000000" pitchFamily="50" charset="0"/>
              </a:rPr>
              <a:t>PROPOSAL ISSUED:</a:t>
            </a:r>
            <a:endParaRPr lang="en-SI" sz="1200">
              <a:solidFill>
                <a:srgbClr val="AD958D"/>
              </a:solidFill>
              <a:latin typeface="Montserrat" panose="00000500000000000000" pitchFamily="50" charset="0"/>
            </a:endParaRP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91F7322-6119-93EF-2E1A-95400344EC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9905" y="4805560"/>
            <a:ext cx="1800000" cy="252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E2D7CF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969BED-6690-8703-6934-4D2B6F9E0828}"/>
              </a:ext>
            </a:extLst>
          </p:cNvPr>
          <p:cNvSpPr txBox="1"/>
          <p:nvPr userDrawn="1"/>
        </p:nvSpPr>
        <p:spPr>
          <a:xfrm>
            <a:off x="6529904" y="4497177"/>
            <a:ext cx="2710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AD958D"/>
                </a:solidFill>
                <a:latin typeface="Montserrat" panose="00000500000000000000" pitchFamily="50" charset="0"/>
              </a:rPr>
              <a:t>PROPOSAL VALID TILL:</a:t>
            </a:r>
            <a:endParaRPr lang="en-SI" sz="1200">
              <a:solidFill>
                <a:srgbClr val="AD958D"/>
              </a:solidFill>
              <a:latin typeface="Montserrat" panose="000005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0E28C7-685F-352D-899F-49A2676EF7C1}"/>
              </a:ext>
            </a:extLst>
          </p:cNvPr>
          <p:cNvSpPr txBox="1"/>
          <p:nvPr userDrawn="1"/>
        </p:nvSpPr>
        <p:spPr>
          <a:xfrm>
            <a:off x="720399" y="6408502"/>
            <a:ext cx="36230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AD958D"/>
                </a:solidFill>
                <a:latin typeface="Montserrat" panose="00000500000000000000" pitchFamily="50" charset="0"/>
              </a:rPr>
              <a:t>This offer is confidential and proprietary information of XLAB d.o.o.</a:t>
            </a:r>
            <a:endParaRPr lang="en-SI" sz="800">
              <a:solidFill>
                <a:srgbClr val="AD958D"/>
              </a:solidFill>
              <a:latin typeface="Montserrat" panose="00000500000000000000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321327-0296-7518-06B5-F3A81E8D1083}"/>
              </a:ext>
            </a:extLst>
          </p:cNvPr>
          <p:cNvSpPr txBox="1"/>
          <p:nvPr userDrawn="1"/>
        </p:nvSpPr>
        <p:spPr>
          <a:xfrm>
            <a:off x="8425074" y="6408502"/>
            <a:ext cx="30465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I" sz="800" b="0" i="0" kern="1200">
                <a:solidFill>
                  <a:srgbClr val="AD958D"/>
                </a:solidFill>
                <a:effectLst/>
                <a:latin typeface="Montserrat" panose="00000500000000000000" pitchFamily="50" charset="0"/>
                <a:ea typeface="+mn-ea"/>
                <a:cs typeface="+mn-cs"/>
              </a:rPr>
              <a:t>©</a:t>
            </a:r>
            <a:r>
              <a:rPr lang="en-US" sz="800" b="0" i="0" kern="1200">
                <a:solidFill>
                  <a:srgbClr val="AD958D"/>
                </a:solidFill>
                <a:effectLst/>
                <a:latin typeface="Montserrat" panose="00000500000000000000" pitchFamily="50" charset="0"/>
                <a:ea typeface="+mn-ea"/>
                <a:cs typeface="+mn-cs"/>
              </a:rPr>
              <a:t> 2001-2025 XLAB (Steampunk Spotter Headquarters).</a:t>
            </a:r>
            <a:endParaRPr lang="en-SI" sz="800">
              <a:solidFill>
                <a:srgbClr val="AD958D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04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F1A4-00D1-35EE-44D9-7F011C2FC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038F8-CACC-15BC-0A32-510D1966C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46068-7DFB-09B4-003C-041F926F6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A5AF8-06E6-05F0-FC53-63A83576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749EC-0C84-A0C7-73CA-51CFE5F3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1D9BD-FFEB-CE5A-5ED7-0FB217F2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07D4-790E-43B9-8A12-128F2B0A50C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09779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DE41-85BE-C463-F0FF-BF01A8A1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D7519-EEE8-66FF-875E-FF1E4C2CA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6E847-8470-5A68-C1B9-84C2663F6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D02E6-E414-53AF-53B1-E5BE94B7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E37CC-EE31-A58C-0BEF-7BD7F4D0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07D4-790E-43B9-8A12-128F2B0A50C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32916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67BCE3-A099-168E-21DE-6FEB5B3713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2FAAF-68A8-8291-D10B-F15C37F6D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ADF5A-A52B-2A64-D1E0-C196EF69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780F0-E36C-DDD0-DD0D-4FF57CFC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C2A62-1710-597C-98AE-806874A3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07D4-790E-43B9-8A12-128F2B0A50C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83605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white (without logo)">
  <p:cSld name="Title and body - white (without logo)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927100" y="792467"/>
            <a:ext cx="8382000" cy="82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000"/>
              <a:buFont typeface="Bitter"/>
              <a:buNone/>
              <a:defRPr sz="4267" b="0">
                <a:solidFill>
                  <a:srgbClr val="40252F"/>
                </a:solidFill>
                <a:latin typeface="Bitter SemiBold" panose="020B0604020202020204" charset="-18"/>
                <a:ea typeface="Bitter SemiBold" panose="020B0604020202020204" charset="-18"/>
                <a:cs typeface="Bitter SemiBold" panose="020B0604020202020204" charset="-18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000"/>
              <a:buNone/>
              <a:defRPr sz="4000">
                <a:solidFill>
                  <a:srgbClr val="40252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000"/>
              <a:buNone/>
              <a:defRPr sz="4000">
                <a:solidFill>
                  <a:srgbClr val="40252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000"/>
              <a:buNone/>
              <a:defRPr sz="4000">
                <a:solidFill>
                  <a:srgbClr val="40252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000"/>
              <a:buNone/>
              <a:defRPr sz="4000">
                <a:solidFill>
                  <a:srgbClr val="40252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000"/>
              <a:buNone/>
              <a:defRPr sz="4000">
                <a:solidFill>
                  <a:srgbClr val="40252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000"/>
              <a:buNone/>
              <a:defRPr sz="4000">
                <a:solidFill>
                  <a:srgbClr val="40252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000"/>
              <a:buNone/>
              <a:defRPr sz="4000">
                <a:solidFill>
                  <a:srgbClr val="40252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000"/>
              <a:buNone/>
              <a:defRPr sz="4000">
                <a:solidFill>
                  <a:srgbClr val="40252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927100" y="2019233"/>
            <a:ext cx="10849200" cy="3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601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dark beige (without logo)">
  <p:cSld name="Title and body - dark beige (without logo)">
    <p:bg>
      <p:bgPr>
        <a:solidFill>
          <a:srgbClr val="EDE6E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>
            <a:spLocks noGrp="1"/>
          </p:cNvSpPr>
          <p:nvPr>
            <p:ph type="title"/>
          </p:nvPr>
        </p:nvSpPr>
        <p:spPr>
          <a:xfrm>
            <a:off x="927100" y="792467"/>
            <a:ext cx="8382000" cy="82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000"/>
              <a:buFont typeface="Bitter"/>
              <a:buNone/>
              <a:defRPr sz="4267" b="0">
                <a:solidFill>
                  <a:srgbClr val="40252F"/>
                </a:solidFill>
                <a:latin typeface="Bitter SemiBold" panose="020B0604020202020204" charset="-18"/>
                <a:ea typeface="Bitter SemiBold" panose="020B0604020202020204" charset="-18"/>
                <a:cs typeface="Bitter SemiBold" panose="020B0604020202020204" charset="-18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000"/>
              <a:buNone/>
              <a:defRPr sz="4000">
                <a:solidFill>
                  <a:srgbClr val="40252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000"/>
              <a:buNone/>
              <a:defRPr sz="4000">
                <a:solidFill>
                  <a:srgbClr val="40252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000"/>
              <a:buNone/>
              <a:defRPr sz="4000">
                <a:solidFill>
                  <a:srgbClr val="40252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000"/>
              <a:buNone/>
              <a:defRPr sz="4000">
                <a:solidFill>
                  <a:srgbClr val="40252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000"/>
              <a:buNone/>
              <a:defRPr sz="4000">
                <a:solidFill>
                  <a:srgbClr val="40252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000"/>
              <a:buNone/>
              <a:defRPr sz="4000">
                <a:solidFill>
                  <a:srgbClr val="40252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000"/>
              <a:buNone/>
              <a:defRPr sz="4000">
                <a:solidFill>
                  <a:srgbClr val="40252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000"/>
              <a:buNone/>
              <a:defRPr sz="4000">
                <a:solidFill>
                  <a:srgbClr val="40252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927100" y="2019233"/>
            <a:ext cx="10849200" cy="3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Montserrat"/>
              <a:buChar char="■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" name="Google Shape;24;p7">
            <a:extLst>
              <a:ext uri="{FF2B5EF4-FFF2-40B4-BE49-F238E27FC236}">
                <a16:creationId xmlns:a16="http://schemas.microsoft.com/office/drawing/2014/main" id="{6D911962-9743-DB3B-95D6-EA047CB2C015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0234009" y="6245734"/>
            <a:ext cx="1558337" cy="347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3966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yellow 1 1 1">
  <p:cSld name="Title slide - yellow 1 1 1">
    <p:bg>
      <p:bgPr>
        <a:solidFill>
          <a:srgbClr val="EDE6E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ubTitle" idx="1"/>
          </p:nvPr>
        </p:nvSpPr>
        <p:spPr>
          <a:xfrm>
            <a:off x="1893400" y="2617567"/>
            <a:ext cx="8405200" cy="22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4800"/>
              <a:buFont typeface="Bitter SemiBold"/>
              <a:buNone/>
              <a:defRPr sz="6400">
                <a:solidFill>
                  <a:srgbClr val="40252F"/>
                </a:solidFill>
                <a:latin typeface="Bitter" panose="00000500000000000000" pitchFamily="50" charset="0"/>
                <a:ea typeface="Bitter" panose="00000500000000000000" pitchFamily="50" charset="0"/>
                <a:cs typeface="Bitter" panose="00000500000000000000" pitchFamily="50" charset="0"/>
                <a:sym typeface="Bitte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4800"/>
              <a:buNone/>
              <a:defRPr sz="6400">
                <a:solidFill>
                  <a:srgbClr val="4025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4800"/>
              <a:buNone/>
              <a:defRPr sz="6400">
                <a:solidFill>
                  <a:srgbClr val="4025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4800"/>
              <a:buNone/>
              <a:defRPr sz="6400">
                <a:solidFill>
                  <a:srgbClr val="4025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4800"/>
              <a:buNone/>
              <a:defRPr sz="6400">
                <a:solidFill>
                  <a:srgbClr val="4025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4800"/>
              <a:buNone/>
              <a:defRPr sz="6400">
                <a:solidFill>
                  <a:srgbClr val="4025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4800"/>
              <a:buNone/>
              <a:defRPr sz="6400">
                <a:solidFill>
                  <a:srgbClr val="4025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4800"/>
              <a:buNone/>
              <a:defRPr sz="6400">
                <a:solidFill>
                  <a:srgbClr val="4025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4800"/>
              <a:buNone/>
              <a:defRPr sz="6400">
                <a:solidFill>
                  <a:srgbClr val="40252F"/>
                </a:solidFill>
              </a:defRPr>
            </a:lvl9pPr>
          </a:lstStyle>
          <a:p>
            <a:endParaRPr/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/>
          <a:srcRect/>
          <a:stretch/>
        </p:blipFill>
        <p:spPr>
          <a:xfrm>
            <a:off x="10234009" y="6245734"/>
            <a:ext cx="1558337" cy="3471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2076600" y="793467"/>
            <a:ext cx="80388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2400"/>
              <a:buFont typeface="Bitter"/>
              <a:buNone/>
              <a:defRPr sz="3200">
                <a:solidFill>
                  <a:srgbClr val="40252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2400"/>
              <a:buFont typeface="Bitter"/>
              <a:buNone/>
              <a:defRPr sz="3200">
                <a:solidFill>
                  <a:srgbClr val="40252F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2400"/>
              <a:buFont typeface="Bitter"/>
              <a:buNone/>
              <a:defRPr sz="3200">
                <a:solidFill>
                  <a:srgbClr val="40252F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2400"/>
              <a:buFont typeface="Bitter"/>
              <a:buNone/>
              <a:defRPr sz="3200">
                <a:solidFill>
                  <a:srgbClr val="40252F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2400"/>
              <a:buFont typeface="Bitter"/>
              <a:buNone/>
              <a:defRPr sz="3200">
                <a:solidFill>
                  <a:srgbClr val="40252F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2400"/>
              <a:buFont typeface="Bitter"/>
              <a:buNone/>
              <a:defRPr sz="3200">
                <a:solidFill>
                  <a:srgbClr val="40252F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2400"/>
              <a:buFont typeface="Bitter"/>
              <a:buNone/>
              <a:defRPr sz="3200">
                <a:solidFill>
                  <a:srgbClr val="40252F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2400"/>
              <a:buFont typeface="Bitter"/>
              <a:buNone/>
              <a:defRPr sz="3200">
                <a:solidFill>
                  <a:srgbClr val="40252F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2400"/>
              <a:buFont typeface="Bitter"/>
              <a:buNone/>
              <a:defRPr sz="3200">
                <a:solidFill>
                  <a:srgbClr val="40252F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2216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HS - Open Slide - Light" type="title">
  <p:cSld name="RHS - Open Slide -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976653" y="3729441"/>
            <a:ext cx="75333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2400"/>
              <a:buNone/>
              <a:defRPr sz="2400">
                <a:solidFill>
                  <a:srgbClr val="1D0C3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C4D"/>
              </a:buClr>
              <a:buSzPts val="2400"/>
              <a:buNone/>
              <a:defRPr sz="2400">
                <a:solidFill>
                  <a:srgbClr val="142C4D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C4D"/>
              </a:buClr>
              <a:buSzPts val="2400"/>
              <a:buNone/>
              <a:defRPr sz="2400">
                <a:solidFill>
                  <a:srgbClr val="142C4D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C4D"/>
              </a:buClr>
              <a:buSzPts val="2400"/>
              <a:buNone/>
              <a:defRPr sz="2400">
                <a:solidFill>
                  <a:srgbClr val="142C4D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C4D"/>
              </a:buClr>
              <a:buSzPts val="2400"/>
              <a:buNone/>
              <a:defRPr sz="2400">
                <a:solidFill>
                  <a:srgbClr val="142C4D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C4D"/>
              </a:buClr>
              <a:buSzPts val="2400"/>
              <a:buNone/>
              <a:defRPr sz="2400">
                <a:solidFill>
                  <a:srgbClr val="142C4D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C4D"/>
              </a:buClr>
              <a:buSzPts val="2400"/>
              <a:buNone/>
              <a:defRPr sz="2400">
                <a:solidFill>
                  <a:srgbClr val="142C4D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C4D"/>
              </a:buClr>
              <a:buSzPts val="2400"/>
              <a:buNone/>
              <a:defRPr sz="2400">
                <a:solidFill>
                  <a:srgbClr val="142C4D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C4D"/>
              </a:buClr>
              <a:buSzPts val="2400"/>
              <a:buNone/>
              <a:defRPr sz="2400">
                <a:solidFill>
                  <a:srgbClr val="142C4D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976803" y="2572161"/>
            <a:ext cx="7533300" cy="97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rgbClr val="1D0C35"/>
                </a:solidFill>
              </a:defRPr>
            </a:lvl1pPr>
            <a:lvl2pPr lvl="1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rgbClr val="142C4D"/>
                </a:solidFill>
              </a:defRPr>
            </a:lvl2pPr>
            <a:lvl3pPr lvl="2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rgbClr val="142C4D"/>
                </a:solidFill>
              </a:defRPr>
            </a:lvl3pPr>
            <a:lvl4pPr lvl="3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rgbClr val="142C4D"/>
                </a:solidFill>
              </a:defRPr>
            </a:lvl4pPr>
            <a:lvl5pPr lvl="4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rgbClr val="142C4D"/>
                </a:solidFill>
              </a:defRPr>
            </a:lvl5pPr>
            <a:lvl6pPr lvl="5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rgbClr val="142C4D"/>
                </a:solidFill>
              </a:defRPr>
            </a:lvl6pPr>
            <a:lvl7pPr lvl="6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rgbClr val="142C4D"/>
                </a:solidFill>
              </a:defRPr>
            </a:lvl7pPr>
            <a:lvl8pPr lvl="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rgbClr val="142C4D"/>
                </a:solidFill>
              </a:defRPr>
            </a:lvl8pPr>
            <a:lvl9pPr lvl="8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rgbClr val="142C4D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976653" y="4889316"/>
            <a:ext cx="2040300" cy="6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1200"/>
              <a:buNone/>
              <a:defRPr sz="1200">
                <a:solidFill>
                  <a:srgbClr val="1D0C35"/>
                </a:solidFill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1200"/>
              <a:buNone/>
              <a:defRPr sz="1200">
                <a:solidFill>
                  <a:srgbClr val="1D0C35"/>
                </a:solidFill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1200"/>
              <a:buNone/>
              <a:defRPr sz="1200">
                <a:solidFill>
                  <a:srgbClr val="1D0C35"/>
                </a:solidFill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1200"/>
              <a:buNone/>
              <a:defRPr sz="1200">
                <a:solidFill>
                  <a:srgbClr val="1D0C35"/>
                </a:solidFill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1200"/>
              <a:buNone/>
              <a:defRPr sz="1200">
                <a:solidFill>
                  <a:srgbClr val="1D0C35"/>
                </a:solidFill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1200"/>
              <a:buNone/>
              <a:defRPr sz="1200">
                <a:solidFill>
                  <a:srgbClr val="1D0C35"/>
                </a:solidFill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1200"/>
              <a:buNone/>
              <a:defRPr sz="1200">
                <a:solidFill>
                  <a:srgbClr val="1D0C35"/>
                </a:solidFill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1200"/>
              <a:buNone/>
              <a:defRPr sz="1200">
                <a:solidFill>
                  <a:srgbClr val="1D0C35"/>
                </a:solidFill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1200"/>
              <a:buNone/>
              <a:defRPr sz="1200">
                <a:solidFill>
                  <a:srgbClr val="1D0C35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3"/>
          </p:nvPr>
        </p:nvSpPr>
        <p:spPr>
          <a:xfrm>
            <a:off x="3364778" y="4889316"/>
            <a:ext cx="2040300" cy="6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1200"/>
              <a:buNone/>
              <a:defRPr sz="1200">
                <a:solidFill>
                  <a:srgbClr val="1D0C35"/>
                </a:solidFill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1200"/>
              <a:buNone/>
              <a:defRPr sz="1200">
                <a:solidFill>
                  <a:srgbClr val="1D0C35"/>
                </a:solidFill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1200"/>
              <a:buNone/>
              <a:defRPr sz="1200">
                <a:solidFill>
                  <a:srgbClr val="1D0C35"/>
                </a:solidFill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1200"/>
              <a:buNone/>
              <a:defRPr sz="1200">
                <a:solidFill>
                  <a:srgbClr val="1D0C35"/>
                </a:solidFill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1200"/>
              <a:buNone/>
              <a:defRPr sz="1200">
                <a:solidFill>
                  <a:srgbClr val="1D0C35"/>
                </a:solidFill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1200"/>
              <a:buNone/>
              <a:defRPr sz="1200">
                <a:solidFill>
                  <a:srgbClr val="1D0C35"/>
                </a:solidFill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1200"/>
              <a:buNone/>
              <a:defRPr sz="1200">
                <a:solidFill>
                  <a:srgbClr val="1D0C35"/>
                </a:solidFill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1200"/>
              <a:buNone/>
              <a:defRPr sz="1200">
                <a:solidFill>
                  <a:srgbClr val="1D0C35"/>
                </a:solidFill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1D0C35"/>
              </a:buClr>
              <a:buSzPts val="1200"/>
              <a:buNone/>
              <a:defRPr sz="1200">
                <a:solidFill>
                  <a:srgbClr val="1D0C3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375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8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- Event">
    <p:bg>
      <p:bgPr>
        <a:gradFill>
          <a:gsLst>
            <a:gs pos="0">
              <a:srgbClr val="5C3540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with many objects&#10;&#10;AI-generated content may be incorrect.">
            <a:extLst>
              <a:ext uri="{FF2B5EF4-FFF2-40B4-BE49-F238E27FC236}">
                <a16:creationId xmlns:a16="http://schemas.microsoft.com/office/drawing/2014/main" id="{BD4627A8-E8F9-6A54-B3FA-3697DCE3CF7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7189980" y="-97657"/>
            <a:ext cx="6391441" cy="4513447"/>
          </a:xfrm>
          <a:prstGeom prst="rect">
            <a:avLst/>
          </a:prstGeom>
        </p:spPr>
      </p:pic>
      <p:pic>
        <p:nvPicPr>
          <p:cNvPr id="10" name="Google Shape;57;p13">
            <a:extLst>
              <a:ext uri="{FF2B5EF4-FFF2-40B4-BE49-F238E27FC236}">
                <a16:creationId xmlns:a16="http://schemas.microsoft.com/office/drawing/2014/main" id="{D6EAC0F4-5C9A-ECCB-247A-4B0E589906B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651" y="759248"/>
            <a:ext cx="2239803" cy="4990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6;p13">
            <a:extLst>
              <a:ext uri="{FF2B5EF4-FFF2-40B4-BE49-F238E27FC236}">
                <a16:creationId xmlns:a16="http://schemas.microsoft.com/office/drawing/2014/main" id="{D5C52ADB-6B90-C0D2-93F7-6B2577213F31}"/>
              </a:ext>
            </a:extLst>
          </p:cNvPr>
          <p:cNvSpPr txBox="1">
            <a:spLocks/>
          </p:cNvSpPr>
          <p:nvPr userDrawn="1"/>
        </p:nvSpPr>
        <p:spPr>
          <a:xfrm>
            <a:off x="720400" y="2913985"/>
            <a:ext cx="6634400" cy="68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 defTabSz="1219170">
              <a:buClr>
                <a:srgbClr val="595959"/>
              </a:buClr>
            </a:pPr>
            <a:r>
              <a:rPr lang="sl-SI" sz="32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CfgMgmtCamp 2026 Ghent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961C8C-80E0-9E16-E8A1-94BDFD3E24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399" y="5235956"/>
            <a:ext cx="7867787" cy="5436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AD958D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Click to edit subtitle styles</a:t>
            </a:r>
            <a:endParaRPr lang="en-SI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51CDA9E-B6BE-1A5B-D8EC-3283F743D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400" y="3595625"/>
            <a:ext cx="8685728" cy="1616898"/>
          </a:xfrm>
        </p:spPr>
        <p:txBody>
          <a:bodyPr anchor="t">
            <a:normAutofit/>
          </a:bodyPr>
          <a:lstStyle>
            <a:lvl1pPr>
              <a:defRPr sz="5400">
                <a:solidFill>
                  <a:srgbClr val="E69A32"/>
                </a:solidFill>
                <a:latin typeface="Bitter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3743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Event">
    <p:bg>
      <p:bgPr>
        <a:gradFill>
          <a:gsLst>
            <a:gs pos="0">
              <a:srgbClr val="5C3540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with many objects&#10;&#10;AI-generated content may be incorrect.">
            <a:extLst>
              <a:ext uri="{FF2B5EF4-FFF2-40B4-BE49-F238E27FC236}">
                <a16:creationId xmlns:a16="http://schemas.microsoft.com/office/drawing/2014/main" id="{BD4627A8-E8F9-6A54-B3FA-3697DCE3CF7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7598412" y="360223"/>
            <a:ext cx="6391441" cy="45134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3F9BF4-D616-F020-F48C-B3747542165C}"/>
              </a:ext>
            </a:extLst>
          </p:cNvPr>
          <p:cNvSpPr/>
          <p:nvPr userDrawn="1"/>
        </p:nvSpPr>
        <p:spPr>
          <a:xfrm>
            <a:off x="0" y="5367204"/>
            <a:ext cx="12192000" cy="1490795"/>
          </a:xfrm>
          <a:prstGeom prst="rect">
            <a:avLst/>
          </a:prstGeom>
          <a:solidFill>
            <a:srgbClr val="402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LID4096" sz="2489"/>
          </a:p>
        </p:txBody>
      </p:sp>
      <p:pic>
        <p:nvPicPr>
          <p:cNvPr id="10" name="Google Shape;57;p13">
            <a:extLst>
              <a:ext uri="{FF2B5EF4-FFF2-40B4-BE49-F238E27FC236}">
                <a16:creationId xmlns:a16="http://schemas.microsoft.com/office/drawing/2014/main" id="{D6EAC0F4-5C9A-ECCB-247A-4B0E589906B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651" y="759248"/>
            <a:ext cx="2239803" cy="4990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6;p13">
            <a:extLst>
              <a:ext uri="{FF2B5EF4-FFF2-40B4-BE49-F238E27FC236}">
                <a16:creationId xmlns:a16="http://schemas.microsoft.com/office/drawing/2014/main" id="{D5C52ADB-6B90-C0D2-93F7-6B2577213F31}"/>
              </a:ext>
            </a:extLst>
          </p:cNvPr>
          <p:cNvSpPr txBox="1">
            <a:spLocks/>
          </p:cNvSpPr>
          <p:nvPr userDrawn="1"/>
        </p:nvSpPr>
        <p:spPr>
          <a:xfrm>
            <a:off x="720400" y="1981297"/>
            <a:ext cx="6634400" cy="68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 defTabSz="1219170">
              <a:buClr>
                <a:srgbClr val="595959"/>
              </a:buClr>
            </a:pPr>
            <a:r>
              <a:rPr lang="sl-SI" sz="32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CfgMgmtCamp 2026 Ghent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961C8C-80E0-9E16-E8A1-94BDFD3E24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399" y="4303268"/>
            <a:ext cx="7867787" cy="5436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AD958D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Click to edit subtitle styles</a:t>
            </a:r>
            <a:endParaRPr lang="en-SI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51CDA9E-B6BE-1A5B-D8EC-3283F743D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400" y="2662937"/>
            <a:ext cx="7867787" cy="1616898"/>
          </a:xfrm>
        </p:spPr>
        <p:txBody>
          <a:bodyPr anchor="t">
            <a:normAutofit/>
          </a:bodyPr>
          <a:lstStyle>
            <a:lvl1pPr>
              <a:defRPr sz="5400">
                <a:solidFill>
                  <a:srgbClr val="E69A32"/>
                </a:solidFill>
                <a:latin typeface="Bitter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9A704B5-9A58-3A09-29CE-5834B3AD1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400" y="5719814"/>
            <a:ext cx="2710096" cy="298824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E2D7CF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5FCE08A-0A05-A033-B16B-3A8FC03B9E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399" y="6032015"/>
            <a:ext cx="2710096" cy="298824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rgbClr val="E2D7CF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331EC4E-EACD-5CEE-0CBC-D5036F8C52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398" y="6354272"/>
            <a:ext cx="2710096" cy="298824"/>
          </a:xfrm>
        </p:spPr>
        <p:txBody>
          <a:bodyPr>
            <a:noAutofit/>
          </a:bodyPr>
          <a:lstStyle>
            <a:lvl1pPr marL="0" indent="0">
              <a:buNone/>
              <a:defRPr sz="1400" b="0" u="sng">
                <a:solidFill>
                  <a:srgbClr val="E69A32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5919C1F-B973-3AFD-45BC-531823C889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7717" y="5719814"/>
            <a:ext cx="2710096" cy="298824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E2D7CF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50EAF-F73E-6C40-5CA5-9D003CC123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7716" y="6032015"/>
            <a:ext cx="2710096" cy="298824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rgbClr val="E2D7CF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A1D7517B-1600-432A-E0C7-075F129125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87715" y="6354272"/>
            <a:ext cx="2710096" cy="298824"/>
          </a:xfrm>
        </p:spPr>
        <p:txBody>
          <a:bodyPr>
            <a:noAutofit/>
          </a:bodyPr>
          <a:lstStyle>
            <a:lvl1pPr marL="0" indent="0">
              <a:buNone/>
              <a:defRPr sz="1400" b="0" u="sng">
                <a:solidFill>
                  <a:srgbClr val="E69A32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237C8B7A-840D-537E-DEAF-8BB9EBAA0C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5034" y="5719814"/>
            <a:ext cx="2710096" cy="298824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E2D7CF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31B68F2C-DBF7-FF07-15C9-E44157A257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55033" y="6032015"/>
            <a:ext cx="2710096" cy="298824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rgbClr val="E2D7CF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DB3010E4-6409-093E-0889-408A78E9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55032" y="6354272"/>
            <a:ext cx="2710096" cy="298824"/>
          </a:xfrm>
        </p:spPr>
        <p:txBody>
          <a:bodyPr>
            <a:noAutofit/>
          </a:bodyPr>
          <a:lstStyle>
            <a:lvl1pPr marL="0" indent="0">
              <a:buNone/>
              <a:defRPr sz="1400" b="0" u="sng">
                <a:solidFill>
                  <a:srgbClr val="E69A32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50278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- Webinar">
    <p:bg>
      <p:bgPr>
        <a:gradFill>
          <a:gsLst>
            <a:gs pos="0">
              <a:srgbClr val="4E3348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mputer and office supplies&#10;&#10;Description automatically generated with medium confidence">
            <a:extLst>
              <a:ext uri="{FF2B5EF4-FFF2-40B4-BE49-F238E27FC236}">
                <a16:creationId xmlns:a16="http://schemas.microsoft.com/office/drawing/2014/main" id="{EF09F3E3-DA4B-50AE-B38F-F643A953F9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8046" y="532729"/>
            <a:ext cx="10649135" cy="5930635"/>
          </a:xfrm>
          <a:prstGeom prst="rect">
            <a:avLst/>
          </a:prstGeom>
        </p:spPr>
      </p:pic>
      <p:pic>
        <p:nvPicPr>
          <p:cNvPr id="10" name="Google Shape;57;p13">
            <a:extLst>
              <a:ext uri="{FF2B5EF4-FFF2-40B4-BE49-F238E27FC236}">
                <a16:creationId xmlns:a16="http://schemas.microsoft.com/office/drawing/2014/main" id="{D6EAC0F4-5C9A-ECCB-247A-4B0E589906B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651" y="759248"/>
            <a:ext cx="2239803" cy="4990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6A8B645B-9575-B689-692E-920A52D64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399" y="4749983"/>
            <a:ext cx="10751200" cy="1157522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AD958D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Click to edit subtitle styles</a:t>
            </a:r>
            <a:endParaRPr lang="en-SI"/>
          </a:p>
        </p:txBody>
      </p:sp>
      <p:sp>
        <p:nvSpPr>
          <p:cNvPr id="8" name="Title 14">
            <a:extLst>
              <a:ext uri="{FF2B5EF4-FFF2-40B4-BE49-F238E27FC236}">
                <a16:creationId xmlns:a16="http://schemas.microsoft.com/office/drawing/2014/main" id="{29F0E36B-E624-6595-47F5-8C0988E62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400" y="3109652"/>
            <a:ext cx="10751200" cy="1616898"/>
          </a:xfrm>
        </p:spPr>
        <p:txBody>
          <a:bodyPr anchor="t">
            <a:normAutofit/>
          </a:bodyPr>
          <a:lstStyle>
            <a:lvl1pPr>
              <a:defRPr sz="5400">
                <a:solidFill>
                  <a:schemeClr val="bg1"/>
                </a:solidFill>
                <a:latin typeface="Bitter SemiBold" pitchFamily="2" charset="0"/>
              </a:defRPr>
            </a:lvl1pPr>
          </a:lstStyle>
          <a:p>
            <a:r>
              <a:rPr lang="en-US"/>
              <a:t>Click to edit title style</a:t>
            </a:r>
            <a:endParaRPr lang="en-SI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9D0533CD-53CA-B3FC-7D48-F85B6E538B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399" y="2399940"/>
            <a:ext cx="10751200" cy="68400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AD958D"/>
                </a:solidFill>
                <a:latin typeface="Montserrat" panose="00000500000000000000" pitchFamily="50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E69A3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FREE WEBINAR</a:t>
            </a:r>
            <a:endParaRPr kumimoji="0" lang="en-GB" sz="3000" b="0" i="0" u="none" strike="noStrike" kern="0" cap="none" spc="0" normalizeH="0" baseline="0" noProof="0">
              <a:ln>
                <a:noFill/>
              </a:ln>
              <a:solidFill>
                <a:srgbClr val="E69A3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7412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Webinar">
    <p:bg>
      <p:bgPr>
        <a:gradFill>
          <a:gsLst>
            <a:gs pos="0">
              <a:srgbClr val="4E3348"/>
            </a:gs>
            <a:gs pos="100000">
              <a:srgbClr val="30161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mputer and office supplies&#10;&#10;Description automatically generated with medium confidence">
            <a:extLst>
              <a:ext uri="{FF2B5EF4-FFF2-40B4-BE49-F238E27FC236}">
                <a16:creationId xmlns:a16="http://schemas.microsoft.com/office/drawing/2014/main" id="{EF09F3E3-DA4B-50AE-B38F-F643A953F9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8046" y="532729"/>
            <a:ext cx="10649135" cy="5930635"/>
          </a:xfrm>
          <a:prstGeom prst="rect">
            <a:avLst/>
          </a:prstGeom>
        </p:spPr>
      </p:pic>
      <p:pic>
        <p:nvPicPr>
          <p:cNvPr id="10" name="Google Shape;57;p13">
            <a:extLst>
              <a:ext uri="{FF2B5EF4-FFF2-40B4-BE49-F238E27FC236}">
                <a16:creationId xmlns:a16="http://schemas.microsoft.com/office/drawing/2014/main" id="{D6EAC0F4-5C9A-ECCB-247A-4B0E589906B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651" y="759248"/>
            <a:ext cx="2239803" cy="4990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6A8B645B-9575-B689-692E-920A52D64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399" y="4749983"/>
            <a:ext cx="10751200" cy="1157522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AD958D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Click to edit subtitle styles</a:t>
            </a:r>
            <a:endParaRPr lang="en-SI"/>
          </a:p>
        </p:txBody>
      </p:sp>
      <p:sp>
        <p:nvSpPr>
          <p:cNvPr id="8" name="Title 14">
            <a:extLst>
              <a:ext uri="{FF2B5EF4-FFF2-40B4-BE49-F238E27FC236}">
                <a16:creationId xmlns:a16="http://schemas.microsoft.com/office/drawing/2014/main" id="{29F0E36B-E624-6595-47F5-8C0988E62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400" y="3109652"/>
            <a:ext cx="10751200" cy="1616898"/>
          </a:xfrm>
        </p:spPr>
        <p:txBody>
          <a:bodyPr anchor="t">
            <a:normAutofit/>
          </a:bodyPr>
          <a:lstStyle>
            <a:lvl1pPr>
              <a:defRPr sz="5400">
                <a:solidFill>
                  <a:schemeClr val="bg1"/>
                </a:solidFill>
                <a:latin typeface="Bitter SemiBold" pitchFamily="2" charset="0"/>
              </a:defRPr>
            </a:lvl1pPr>
          </a:lstStyle>
          <a:p>
            <a:r>
              <a:rPr lang="en-US"/>
              <a:t>Click to edit title style</a:t>
            </a:r>
            <a:endParaRPr lang="en-SI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999BC984-5471-226B-FCE2-099E993F72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399" y="2399940"/>
            <a:ext cx="10751200" cy="68400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AD958D"/>
                </a:solidFill>
                <a:latin typeface="Montserrat" panose="00000500000000000000" pitchFamily="50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E69A3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FREE WEBINAR</a:t>
            </a:r>
            <a:endParaRPr kumimoji="0" lang="en-GB" sz="3000" b="0" i="0" u="none" strike="noStrike" kern="0" cap="none" spc="0" normalizeH="0" baseline="0" noProof="0">
              <a:ln>
                <a:noFill/>
              </a:ln>
              <a:solidFill>
                <a:srgbClr val="E69A3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7412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bg>
      <p:bgPr>
        <a:gradFill>
          <a:gsLst>
            <a:gs pos="0">
              <a:srgbClr val="F7C75D"/>
            </a:gs>
            <a:gs pos="100000">
              <a:srgbClr val="ECA83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1;p2">
            <a:extLst>
              <a:ext uri="{FF2B5EF4-FFF2-40B4-BE49-F238E27FC236}">
                <a16:creationId xmlns:a16="http://schemas.microsoft.com/office/drawing/2014/main" id="{52B1ADF2-C0F3-B183-39BB-539BD0EAE6E1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1590" y="6355059"/>
            <a:ext cx="1050831" cy="23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5" descr="Slika, ki vsebuje besede risanka, projektor&#10;&#10;Opis je samodejno ustvarjen">
            <a:extLst>
              <a:ext uri="{FF2B5EF4-FFF2-40B4-BE49-F238E27FC236}">
                <a16:creationId xmlns:a16="http://schemas.microsoft.com/office/drawing/2014/main" id="{519C2144-2CC8-8C42-0D47-7D5E2B6FE5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9559" y="974476"/>
            <a:ext cx="3460679" cy="490904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65D9CE-1D4A-9318-E93C-450665D35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0005" y="1793187"/>
            <a:ext cx="5071585" cy="3271626"/>
          </a:xfr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1pPr>
            <a:lvl2pPr marL="4572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2pPr>
            <a:lvl3pPr marL="9144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3pPr>
            <a:lvl4pPr marL="13716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4pPr>
            <a:lvl5pPr marL="1828800" indent="0">
              <a:buNone/>
              <a:defRPr sz="5400">
                <a:solidFill>
                  <a:srgbClr val="40252F"/>
                </a:solidFill>
                <a:latin typeface="Bitter SemiBold" pitchFamily="2" charset="0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2183495-02FA-3A64-8A9B-93FAC9A6C874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56384B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907D4-790E-43B9-8A12-128F2B0A50C8}" type="slidenum">
              <a:rPr lang="en-SI" smtClean="0">
                <a:solidFill>
                  <a:srgbClr val="92745C"/>
                </a:solidFill>
              </a:rPr>
              <a:pPr/>
              <a:t>‹#›</a:t>
            </a:fld>
            <a:endParaRPr lang="en-SI" dirty="0">
              <a:solidFill>
                <a:srgbClr val="9274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9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32C6D4-995D-B994-C09D-07766BE2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16F1F-7E1C-AB19-D08B-53D9EB7B8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12B7B-A27E-8AB6-B9D0-6AD49E8BA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1D7CF"/>
                </a:solidFill>
              </a:defRPr>
            </a:lvl1pPr>
          </a:lstStyle>
          <a:p>
            <a:fld id="{837907D4-790E-43B9-8A12-128F2B0A50C8}" type="slidenum">
              <a:rPr lang="en-SI" smtClean="0"/>
              <a:pPr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1523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691" r:id="rId4"/>
    <p:sldLayoutId id="2147484111" r:id="rId5"/>
    <p:sldLayoutId id="2147483772" r:id="rId6"/>
    <p:sldLayoutId id="2147484107" r:id="rId7"/>
    <p:sldLayoutId id="2147483773" r:id="rId8"/>
    <p:sldLayoutId id="2147483774" r:id="rId9"/>
    <p:sldLayoutId id="2147483775" r:id="rId10"/>
    <p:sldLayoutId id="2147483776" r:id="rId11"/>
    <p:sldLayoutId id="2147483765" r:id="rId12"/>
    <p:sldLayoutId id="2147484108" r:id="rId13"/>
    <p:sldLayoutId id="2147483692" r:id="rId14"/>
    <p:sldLayoutId id="2147484058" r:id="rId15"/>
    <p:sldLayoutId id="2147483762" r:id="rId16"/>
    <p:sldLayoutId id="2147484059" r:id="rId17"/>
    <p:sldLayoutId id="2147483763" r:id="rId18"/>
    <p:sldLayoutId id="2147484060" r:id="rId19"/>
    <p:sldLayoutId id="2147483769" r:id="rId20"/>
    <p:sldLayoutId id="2147484061" r:id="rId21"/>
    <p:sldLayoutId id="2147483764" r:id="rId22"/>
    <p:sldLayoutId id="2147484062" r:id="rId23"/>
    <p:sldLayoutId id="2147483779" r:id="rId24"/>
    <p:sldLayoutId id="2147483766" r:id="rId25"/>
    <p:sldLayoutId id="2147483777" r:id="rId26"/>
    <p:sldLayoutId id="2147483778" r:id="rId27"/>
    <p:sldLayoutId id="2147484104" r:id="rId28"/>
    <p:sldLayoutId id="2147484105" r:id="rId29"/>
    <p:sldLayoutId id="2147484103" r:id="rId30"/>
    <p:sldLayoutId id="2147484106" r:id="rId31"/>
    <p:sldLayoutId id="2147484109" r:id="rId32"/>
    <p:sldLayoutId id="2147484110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67" r:id="rId43"/>
    <p:sldLayoutId id="2147484010" r:id="rId44"/>
    <p:sldLayoutId id="2147484030" r:id="rId45"/>
    <p:sldLayoutId id="2147484031" r:id="rId46"/>
    <p:sldLayoutId id="2147484037" r:id="rId4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zdr8JOkjmoNRHULEV5Pnug" TargetMode="External"/><Relationship Id="rId13" Type="http://schemas.openxmlformats.org/officeDocument/2006/relationships/hyperlink" Target="mailto:steampunk@xlab.si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12" Type="http://schemas.openxmlformats.org/officeDocument/2006/relationships/hyperlink" Target="https://steampunk.si/spotter/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www.linkedin.com/showcase/xlab-steampunk/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hyperlink" Target="https://twitter.com/xlab_steampunk" TargetMode="External"/><Relationship Id="rId10" Type="http://schemas.openxmlformats.org/officeDocument/2006/relationships/hyperlink" Target="https://discord.com/invite/M6afR84VRt" TargetMode="External"/><Relationship Id="rId4" Type="http://schemas.openxmlformats.org/officeDocument/2006/relationships/hyperlink" Target="https://gitlab.com/xlab-steampunk/steampunk-spotter-client" TargetMode="External"/><Relationship Id="rId9" Type="http://schemas.openxmlformats.org/officeDocument/2006/relationships/image" Target="../media/image30.png"/><Relationship Id="rId14" Type="http://schemas.openxmlformats.org/officeDocument/2006/relationships/hyperlink" Target="mailto:jure.medvesek@xlab.si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CF36F-E84A-3261-15F6-24A036043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729" y="792467"/>
            <a:ext cx="8382000" cy="824000"/>
          </a:xfrm>
        </p:spPr>
        <p:txBody>
          <a:bodyPr/>
          <a:lstStyle/>
          <a:p>
            <a:r>
              <a:rPr lang="en-US" sz="3600" b="1">
                <a:solidFill>
                  <a:srgbClr val="FF0000"/>
                </a:solidFill>
                <a:latin typeface="Montserrat" panose="00000500000000000000" pitchFamily="2" charset="-18"/>
              </a:rPr>
              <a:t>IMPORTANT!!!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57802-4F05-953D-D391-579AF6286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101" y="1616467"/>
            <a:ext cx="10045700" cy="3741200"/>
          </a:xfrm>
        </p:spPr>
        <p:txBody>
          <a:bodyPr/>
          <a:lstStyle/>
          <a:p>
            <a:pPr marL="152396" indent="0">
              <a:lnSpc>
                <a:spcPct val="114999"/>
              </a:lnSpc>
              <a:buNone/>
            </a:pPr>
            <a:r>
              <a:rPr lang="en-US" sz="1600"/>
              <a:t>When presenting these slides </a:t>
            </a:r>
            <a:r>
              <a:rPr lang="en-US" sz="1600" u="sng"/>
              <a:t>in the Slideshow mode in the browser app, the images look blurry and low quality</a:t>
            </a:r>
            <a:r>
              <a:rPr lang="en-US" sz="1600"/>
              <a:t>. By default, PowerPoint compresses the images and we can't do anything about it. However, this doesn’t happen when using the desktop application - images stay clean and crisp.</a:t>
            </a:r>
            <a:endParaRPr lang="en-US"/>
          </a:p>
          <a:p>
            <a:pPr>
              <a:lnSpc>
                <a:spcPct val="114999"/>
              </a:lnSpc>
              <a:buNone/>
            </a:pPr>
            <a:endParaRPr lang="en-US"/>
          </a:p>
          <a:p>
            <a:pPr marL="152396" indent="0">
              <a:lnSpc>
                <a:spcPct val="114999"/>
              </a:lnSpc>
              <a:buNone/>
            </a:pPr>
            <a:r>
              <a:rPr lang="en-US" sz="2667" b="1"/>
              <a:t>When presenting these slides, </a:t>
            </a:r>
          </a:p>
          <a:p>
            <a:pPr marL="152396" indent="0">
              <a:lnSpc>
                <a:spcPct val="114999"/>
              </a:lnSpc>
              <a:buNone/>
            </a:pPr>
            <a:r>
              <a:rPr lang="en-US" sz="2667" b="1"/>
              <a:t>please use the desktop application!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D50B53F-74FA-6286-46B3-10988469A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612695"/>
            <a:ext cx="5090147" cy="1931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DC3CB4-BF74-EECB-1D76-A3DAD9515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254" y="4611736"/>
            <a:ext cx="3746812" cy="19368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1F5C5AF-6187-9A27-793F-D4B770D6A427}"/>
              </a:ext>
            </a:extLst>
          </p:cNvPr>
          <p:cNvSpPr/>
          <p:nvPr/>
        </p:nvSpPr>
        <p:spPr>
          <a:xfrm>
            <a:off x="3835264" y="5695757"/>
            <a:ext cx="1730669" cy="439372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867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34757E-8EE6-353D-2AC5-5BE342649E45}"/>
              </a:ext>
            </a:extLst>
          </p:cNvPr>
          <p:cNvSpPr/>
          <p:nvPr/>
        </p:nvSpPr>
        <p:spPr>
          <a:xfrm>
            <a:off x="8903133" y="4837846"/>
            <a:ext cx="499809" cy="264953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867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280B9D9-2538-918D-84B5-6F1C79C51DE2}"/>
              </a:ext>
            </a:extLst>
          </p:cNvPr>
          <p:cNvSpPr/>
          <p:nvPr/>
        </p:nvSpPr>
        <p:spPr>
          <a:xfrm>
            <a:off x="3199279" y="5773071"/>
            <a:ext cx="564995" cy="2847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867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70B2489-C27A-31CA-08E7-D62BEC724068}"/>
              </a:ext>
            </a:extLst>
          </p:cNvPr>
          <p:cNvSpPr/>
          <p:nvPr/>
        </p:nvSpPr>
        <p:spPr>
          <a:xfrm>
            <a:off x="8278664" y="4847238"/>
            <a:ext cx="564995" cy="2847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867"/>
          </a:p>
        </p:txBody>
      </p:sp>
    </p:spTree>
    <p:extLst>
      <p:ext uri="{BB962C8B-B14F-4D97-AF65-F5344CB8AC3E}">
        <p14:creationId xmlns:p14="http://schemas.microsoft.com/office/powerpoint/2010/main" val="175230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8A3B5-8E25-79FC-1194-B06DA752A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9E9A3-7B4D-0F6D-C631-5D3D7757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itter ExtraBold"/>
              </a:rPr>
              <a:t>Known options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0A91A-DE94-45D9-AD94-05092EA5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b="1" dirty="0">
                <a:solidFill>
                  <a:srgbClr val="56384B"/>
                </a:solidFill>
                <a:latin typeface="Montserrat"/>
              </a:rPr>
              <a:t>IDE debugger - VSCODE:</a:t>
            </a:r>
            <a:endParaRPr lang="en-US" dirty="0">
              <a:solidFill>
                <a:srgbClr val="56384B"/>
              </a:solidFill>
              <a:latin typeface="Montserrat"/>
            </a:endParaRPr>
          </a:p>
          <a:p>
            <a:pPr marL="457200" indent="-457200">
              <a:lnSpc>
                <a:spcPts val="3200"/>
              </a:lnSpc>
              <a:buFont typeface="Arial"/>
              <a:buChar char="•"/>
            </a:pPr>
            <a:r>
              <a:rPr lang="en-US" dirty="0">
                <a:latin typeface="Montserrat"/>
              </a:rPr>
              <a:t>this implementation </a:t>
            </a:r>
            <a:endParaRPr lang="en-US" dirty="0">
              <a:solidFill>
                <a:srgbClr val="000000"/>
              </a:solidFill>
              <a:latin typeface="Montserrat"/>
            </a:endParaRPr>
          </a:p>
          <a:p>
            <a:pPr marL="457200" indent="-457200">
              <a:lnSpc>
                <a:spcPts val="3200"/>
              </a:lnSpc>
              <a:buFont typeface="Arial"/>
            </a:pPr>
            <a:r>
              <a:rPr lang="en-US" dirty="0">
                <a:latin typeface="Montserrat"/>
              </a:rPr>
              <a:t>jborean93/</a:t>
            </a:r>
            <a:r>
              <a:rPr lang="en-US" dirty="0" err="1">
                <a:latin typeface="Montserrat"/>
              </a:rPr>
              <a:t>ansibug</a:t>
            </a:r>
            <a:r>
              <a:rPr lang="en-US" dirty="0">
                <a:latin typeface="Montserrat"/>
              </a:rPr>
              <a:t> </a:t>
            </a:r>
            <a:endParaRPr lang="en-US" dirty="0"/>
          </a:p>
          <a:p>
            <a:pPr marL="914400" lvl="1" indent="-285750">
              <a:lnSpc>
                <a:spcPts val="3200"/>
              </a:lnSpc>
              <a:buFont typeface="Courier New,monospace"/>
              <a:buChar char="o"/>
            </a:pPr>
            <a:r>
              <a:rPr lang="en-US" sz="2800" dirty="0">
                <a:latin typeface="Montserrat"/>
              </a:rPr>
              <a:t>As a disclaimer since it is alternative implementation which started before ours</a:t>
            </a:r>
            <a:endParaRPr lang="en-US" dirty="0"/>
          </a:p>
          <a:p>
            <a:pPr>
              <a:lnSpc>
                <a:spcPts val="3200"/>
              </a:lnSpc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FFED99-7DA4-1998-4508-C9288D6B70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9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55921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C9C9A-E2EB-39C5-5B18-C83C7C4E29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3234" y="1931353"/>
            <a:ext cx="9185532" cy="16407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What the Spotter Ansible Playbook Debugger </a:t>
            </a:r>
            <a:r>
              <a:rPr lang="en-US" b="1" u="sng" dirty="0"/>
              <a:t>is</a:t>
            </a:r>
            <a:endParaRPr lang="en-US" u="sng" dirty="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421124-0398-057D-1238-CE91D2F5E6CD}"/>
              </a:ext>
            </a:extLst>
          </p:cNvPr>
          <p:cNvSpPr txBox="1">
            <a:spLocks/>
          </p:cNvSpPr>
          <p:nvPr/>
        </p:nvSpPr>
        <p:spPr>
          <a:xfrm>
            <a:off x="2281967" y="3766372"/>
            <a:ext cx="7628066" cy="56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E69A32"/>
                </a:solidFill>
                <a:latin typeface="Montserrat" panose="00000500000000000000" pitchFamily="50" charset="0"/>
              </a:rPr>
              <a:t>Playbook, roles and tasks debugger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C5439D1-5B73-A402-758D-801B562720A5}"/>
              </a:ext>
            </a:extLst>
          </p:cNvPr>
          <p:cNvSpPr txBox="1">
            <a:spLocks/>
          </p:cNvSpPr>
          <p:nvPr/>
        </p:nvSpPr>
        <p:spPr>
          <a:xfrm>
            <a:off x="2281967" y="4326760"/>
            <a:ext cx="7628066" cy="56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E1D7CF"/>
                </a:solidFill>
                <a:latin typeface="Montserrat" panose="00000500000000000000" pitchFamily="50" charset="0"/>
              </a:rPr>
              <a:t>It inspects the flow of Ansible over YAML files</a:t>
            </a:r>
          </a:p>
        </p:txBody>
      </p:sp>
    </p:spTree>
    <p:extLst>
      <p:ext uri="{BB962C8B-B14F-4D97-AF65-F5344CB8AC3E}">
        <p14:creationId xmlns:p14="http://schemas.microsoft.com/office/powerpoint/2010/main" val="1815561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859D5-5A05-B7C4-C057-508CE349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>
                <a:latin typeface="Bitter ExtraBold"/>
              </a:rPr>
              <a:t>Identified</a:t>
            </a:r>
            <a:r>
              <a:rPr lang="en-US">
                <a:solidFill>
                  <a:srgbClr val="4E3348"/>
                </a:solidFill>
                <a:latin typeface="Bitter SemiBold"/>
              </a:rPr>
              <a:t> </a:t>
            </a:r>
            <a:r>
              <a:rPr lang="en-US">
                <a:latin typeface="Bitter ExtraBold"/>
              </a:rPr>
              <a:t>use</a:t>
            </a:r>
            <a:r>
              <a:rPr lang="en-US">
                <a:solidFill>
                  <a:srgbClr val="4E3348"/>
                </a:solidFill>
                <a:latin typeface="Bitter SemiBold"/>
              </a:rPr>
              <a:t> </a:t>
            </a:r>
            <a:r>
              <a:rPr lang="en-US">
                <a:latin typeface="Bitter ExtraBold"/>
              </a:rPr>
              <a:t>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02BC5-3E45-0B13-9F65-4EDC9F597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56384B"/>
                </a:solidFill>
                <a:latin typeface="Montserrat"/>
              </a:rPr>
              <a:t>Retrieving task result structure</a:t>
            </a:r>
          </a:p>
          <a:p>
            <a:pPr marL="0" indent="0">
              <a:buNone/>
            </a:pPr>
            <a:endParaRPr lang="en-US" sz="2400"/>
          </a:p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C5D584-0D77-9F8D-C9D0-B549953643F6}"/>
              </a:ext>
            </a:extLst>
          </p:cNvPr>
          <p:cNvGrpSpPr/>
          <p:nvPr/>
        </p:nvGrpSpPr>
        <p:grpSpPr>
          <a:xfrm>
            <a:off x="838200" y="2363484"/>
            <a:ext cx="10513764" cy="3695238"/>
            <a:chOff x="838200" y="2363484"/>
            <a:chExt cx="10513764" cy="369523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A93848E-35C7-5493-F02C-5BD24576D082}"/>
                </a:ext>
              </a:extLst>
            </p:cNvPr>
            <p:cNvSpPr/>
            <p:nvPr/>
          </p:nvSpPr>
          <p:spPr>
            <a:xfrm>
              <a:off x="838200" y="2363484"/>
              <a:ext cx="10511928" cy="3695238"/>
            </a:xfrm>
            <a:prstGeom prst="roundRect">
              <a:avLst>
                <a:gd name="adj" fmla="val 1325"/>
              </a:avLst>
            </a:prstGeom>
            <a:solidFill>
              <a:srgbClr val="252526"/>
            </a:solidFill>
            <a:ln>
              <a:noFill/>
            </a:ln>
            <a:effectLst>
              <a:outerShdw blurRad="114300" dist="38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5" name="Picture 4" descr="A screenshot of a computer program&#10;&#10;AI-generated content may be incorrect.">
              <a:extLst>
                <a:ext uri="{FF2B5EF4-FFF2-40B4-BE49-F238E27FC236}">
                  <a16:creationId xmlns:a16="http://schemas.microsoft.com/office/drawing/2014/main" id="{C663E172-49E7-AF30-CF26-5A399D10E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036" y="2438248"/>
              <a:ext cx="10511928" cy="3555441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057C41-DCE1-6DBD-5FFB-8DC0AA5B58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11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96253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43DFE-F669-DE9C-DF6B-7BBE5FD30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1B31-CAFC-9905-DB4C-9AC2075A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>
                <a:latin typeface="Bitter ExtraBold"/>
              </a:rPr>
              <a:t>Identified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8A231-80E2-6256-EE91-1837496EF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56384B"/>
                </a:solidFill>
                <a:latin typeface="Montserrat"/>
              </a:rPr>
              <a:t>Evaluating Jinja expressions</a:t>
            </a:r>
            <a:r>
              <a:rPr lang="en-US" sz="2400">
                <a:latin typeface="Montserrat"/>
              </a:rPr>
              <a:t> </a:t>
            </a:r>
            <a:endParaRPr lang="en-US"/>
          </a:p>
          <a:p>
            <a:pPr marL="0" indent="0">
              <a:buNone/>
            </a:pPr>
            <a:r>
              <a:rPr lang="en-US" sz="2400">
                <a:latin typeface="Montserrat"/>
              </a:rPr>
              <a:t>On real variables and facts at runtime</a:t>
            </a:r>
            <a:endParaRPr lang="en-US"/>
          </a:p>
          <a:p>
            <a:endParaRPr lang="en-US" sz="2400"/>
          </a:p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BA0AD1-D680-415D-ACB6-A346B9EA2E34}"/>
              </a:ext>
            </a:extLst>
          </p:cNvPr>
          <p:cNvGrpSpPr/>
          <p:nvPr/>
        </p:nvGrpSpPr>
        <p:grpSpPr>
          <a:xfrm>
            <a:off x="838200" y="2892824"/>
            <a:ext cx="7334250" cy="3165898"/>
            <a:chOff x="2428875" y="2837130"/>
            <a:chExt cx="7334250" cy="316589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EF20D68-582C-5F36-3682-A237D1D06AFB}"/>
                </a:ext>
              </a:extLst>
            </p:cNvPr>
            <p:cNvSpPr/>
            <p:nvPr/>
          </p:nvSpPr>
          <p:spPr>
            <a:xfrm>
              <a:off x="2428875" y="2837130"/>
              <a:ext cx="7334250" cy="3165898"/>
            </a:xfrm>
            <a:prstGeom prst="roundRect">
              <a:avLst>
                <a:gd name="adj" fmla="val 1829"/>
              </a:avLst>
            </a:prstGeom>
            <a:solidFill>
              <a:srgbClr val="1E1E1E"/>
            </a:solidFill>
            <a:ln>
              <a:noFill/>
            </a:ln>
            <a:effectLst>
              <a:outerShdw blurRad="114300" dist="38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6" name="Picture 5" descr="A screen shot of a computer program&#10;&#10;AI-generated content may be incorrect.">
              <a:extLst>
                <a:ext uri="{FF2B5EF4-FFF2-40B4-BE49-F238E27FC236}">
                  <a16:creationId xmlns:a16="http://schemas.microsoft.com/office/drawing/2014/main" id="{AE535513-B2BB-AE21-26F4-D4F1BA17B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8875" y="2914650"/>
              <a:ext cx="7334250" cy="3009900"/>
            </a:xfrm>
            <a:prstGeom prst="rect">
              <a:avLst/>
            </a:prstGeom>
          </p:spPr>
        </p:pic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C2D367B-A549-C6A7-529F-3E1F80E407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12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4024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2794A-EE39-E44E-6F62-629CE386B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6D71-DB53-C208-E7B2-3A3F69D8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>
                <a:latin typeface="Bitter ExtraBold"/>
              </a:rPr>
              <a:t>Identified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D7ECC-C1AD-4297-3078-29AF1911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56384B"/>
                </a:solidFill>
                <a:latin typeface="Montserrat"/>
              </a:rPr>
              <a:t>Listing Ansible facts</a:t>
            </a:r>
          </a:p>
          <a:p>
            <a:endParaRPr 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A92370-42AD-F1DD-3A40-8FA9E2563851}"/>
              </a:ext>
            </a:extLst>
          </p:cNvPr>
          <p:cNvGrpSpPr/>
          <p:nvPr/>
        </p:nvGrpSpPr>
        <p:grpSpPr>
          <a:xfrm>
            <a:off x="838200" y="2363484"/>
            <a:ext cx="7130491" cy="3241327"/>
            <a:chOff x="2500311" y="2370063"/>
            <a:chExt cx="7130491" cy="324132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A8E4058-591F-CF24-DAFD-CBD0FBCB8056}"/>
                </a:ext>
              </a:extLst>
            </p:cNvPr>
            <p:cNvSpPr/>
            <p:nvPr/>
          </p:nvSpPr>
          <p:spPr>
            <a:xfrm>
              <a:off x="2500312" y="2370063"/>
              <a:ext cx="7130490" cy="3241327"/>
            </a:xfrm>
            <a:prstGeom prst="roundRect">
              <a:avLst>
                <a:gd name="adj" fmla="val 1428"/>
              </a:avLst>
            </a:prstGeom>
            <a:solidFill>
              <a:srgbClr val="252526"/>
            </a:solidFill>
            <a:ln>
              <a:noFill/>
            </a:ln>
            <a:effectLst>
              <a:outerShdw blurRad="114300" dist="38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4" name="Picture 3" descr="A screenshot of a computer screen&#10;&#10;AI-generated content may be incorrect.">
              <a:extLst>
                <a:ext uri="{FF2B5EF4-FFF2-40B4-BE49-F238E27FC236}">
                  <a16:creationId xmlns:a16="http://schemas.microsoft.com/office/drawing/2014/main" id="{1BEA9939-1D0E-DFBD-C874-52661797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847"/>
            <a:stretch>
              <a:fillRect/>
            </a:stretch>
          </p:blipFill>
          <p:spPr>
            <a:xfrm>
              <a:off x="2500311" y="2450221"/>
              <a:ext cx="7130491" cy="3105150"/>
            </a:xfrm>
            <a:prstGeom prst="rect">
              <a:avLst/>
            </a:prstGeom>
          </p:spPr>
        </p:pic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E116AB0-80C0-E870-1958-6F53045BDB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13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6042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3B091-6BD1-7A4D-6D19-DAC95815C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2EA0-6424-8387-D960-9F3BCB17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>
                <a:latin typeface="Bitter ExtraBold"/>
              </a:rPr>
              <a:t>Identified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D4E7-9EF0-2712-11C9-5C8E7EE6B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56384B"/>
                </a:solidFill>
                <a:latin typeface="Montserrat"/>
              </a:rPr>
              <a:t>FQCN name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B65B94-9725-6C83-488B-8773117F6EA2}"/>
              </a:ext>
            </a:extLst>
          </p:cNvPr>
          <p:cNvGrpSpPr/>
          <p:nvPr/>
        </p:nvGrpSpPr>
        <p:grpSpPr>
          <a:xfrm>
            <a:off x="838200" y="2363484"/>
            <a:ext cx="10363200" cy="3372896"/>
            <a:chOff x="914400" y="2856865"/>
            <a:chExt cx="10363200" cy="337289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F9DCBAC-DD3C-8991-C7EE-2B90D41EFD8E}"/>
                </a:ext>
              </a:extLst>
            </p:cNvPr>
            <p:cNvSpPr/>
            <p:nvPr/>
          </p:nvSpPr>
          <p:spPr>
            <a:xfrm>
              <a:off x="914400" y="2856865"/>
              <a:ext cx="10363200" cy="3372896"/>
            </a:xfrm>
            <a:prstGeom prst="roundRect">
              <a:avLst>
                <a:gd name="adj" fmla="val 1257"/>
              </a:avLst>
            </a:prstGeom>
            <a:solidFill>
              <a:srgbClr val="252526"/>
            </a:solidFill>
            <a:ln>
              <a:noFill/>
            </a:ln>
            <a:effectLst>
              <a:outerShdw blurRad="114300" dist="38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4" name="Picture 3" descr="A screenshot of a computer program&#10;&#10;AI-generated content may be incorrect.">
              <a:extLst>
                <a:ext uri="{FF2B5EF4-FFF2-40B4-BE49-F238E27FC236}">
                  <a16:creationId xmlns:a16="http://schemas.microsoft.com/office/drawing/2014/main" id="{CB4CDC63-9297-9CA8-1607-134206182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2910920"/>
              <a:ext cx="10363200" cy="3267075"/>
            </a:xfrm>
            <a:prstGeom prst="rect">
              <a:avLst/>
            </a:prstGeom>
          </p:spPr>
        </p:pic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D208ADE-96F2-C404-2C26-1FEF25CF05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14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64256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14911-99D5-F802-6DCE-EB5BE9124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8526D-A5BE-A56D-B66D-0EA1CA65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>
                <a:latin typeface="Bitter ExtraBold"/>
              </a:rPr>
              <a:t>Identified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5B2E-8B87-764B-CC38-7F046D425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56384B"/>
                </a:solidFill>
                <a:latin typeface="Montserrat"/>
              </a:rPr>
              <a:t>Precedence of arguments evaluation</a:t>
            </a:r>
          </a:p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CB05FF-DBC0-12A5-8827-1B9AAECAD882}"/>
              </a:ext>
            </a:extLst>
          </p:cNvPr>
          <p:cNvGrpSpPr/>
          <p:nvPr/>
        </p:nvGrpSpPr>
        <p:grpSpPr>
          <a:xfrm>
            <a:off x="838199" y="2689341"/>
            <a:ext cx="10296526" cy="2613751"/>
            <a:chOff x="947737" y="2885806"/>
            <a:chExt cx="10296526" cy="26137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62CCEA0-42EF-AB35-1AFA-529AEF2ED31E}"/>
                </a:ext>
              </a:extLst>
            </p:cNvPr>
            <p:cNvSpPr/>
            <p:nvPr/>
          </p:nvSpPr>
          <p:spPr>
            <a:xfrm>
              <a:off x="947737" y="2885806"/>
              <a:ext cx="10296525" cy="2613751"/>
            </a:xfrm>
            <a:prstGeom prst="roundRect">
              <a:avLst>
                <a:gd name="adj" fmla="val 2037"/>
              </a:avLst>
            </a:prstGeom>
            <a:solidFill>
              <a:srgbClr val="E6DED7"/>
            </a:solidFill>
            <a:ln>
              <a:noFill/>
            </a:ln>
            <a:effectLst>
              <a:outerShdw blurRad="114300" dist="38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4" name="Picture 3" descr="A screenshot of a computer program&#10;&#10;AI-generated content may be incorrect.">
              <a:extLst>
                <a:ext uri="{FF2B5EF4-FFF2-40B4-BE49-F238E27FC236}">
                  <a16:creationId xmlns:a16="http://schemas.microsoft.com/office/drawing/2014/main" id="{07715DA3-3A32-6572-1073-D64EF73BA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7738" y="2933700"/>
              <a:ext cx="10296525" cy="2514600"/>
            </a:xfrm>
            <a:prstGeom prst="rect">
              <a:avLst/>
            </a:prstGeom>
          </p:spPr>
        </p:pic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D11C6DE-3196-94A8-5136-F4CF02DD0C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15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9586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4C6CF-D798-A35E-D237-3BF5FB949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552B-0778-ACB3-1FD4-0695829B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>
                <a:latin typeface="Bitter ExtraBold"/>
              </a:rPr>
              <a:t>Identified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0D027-4F53-5D33-0504-5A0634E9B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56384B"/>
                </a:solidFill>
                <a:latin typeface="Montserrat"/>
              </a:rPr>
              <a:t>Precedence of delegate to over local action</a:t>
            </a:r>
          </a:p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1ED5A9-AE6A-E770-F78A-AABEB0D60030}"/>
              </a:ext>
            </a:extLst>
          </p:cNvPr>
          <p:cNvGrpSpPr/>
          <p:nvPr/>
        </p:nvGrpSpPr>
        <p:grpSpPr>
          <a:xfrm>
            <a:off x="838199" y="2363484"/>
            <a:ext cx="9639301" cy="3345365"/>
            <a:chOff x="1276349" y="2621259"/>
            <a:chExt cx="9639301" cy="334536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694E8D6-3693-3900-7E46-6AD61E224010}"/>
                </a:ext>
              </a:extLst>
            </p:cNvPr>
            <p:cNvSpPr/>
            <p:nvPr/>
          </p:nvSpPr>
          <p:spPr>
            <a:xfrm>
              <a:off x="1276349" y="2621259"/>
              <a:ext cx="9639300" cy="3345365"/>
            </a:xfrm>
            <a:prstGeom prst="roundRect">
              <a:avLst>
                <a:gd name="adj" fmla="val 2037"/>
              </a:avLst>
            </a:prstGeom>
            <a:solidFill>
              <a:srgbClr val="252526"/>
            </a:solidFill>
            <a:ln>
              <a:noFill/>
            </a:ln>
            <a:effectLst>
              <a:outerShdw blurRad="114300" dist="38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5" name="Picture 4" descr="A screenshot of a computer program&#10;&#10;AI-generated content may be incorrect.">
              <a:extLst>
                <a:ext uri="{FF2B5EF4-FFF2-40B4-BE49-F238E27FC236}">
                  <a16:creationId xmlns:a16="http://schemas.microsoft.com/office/drawing/2014/main" id="{030C8043-B5FD-99E7-6689-38BFA9F4E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6350" y="2686853"/>
              <a:ext cx="9639300" cy="3219450"/>
            </a:xfrm>
            <a:prstGeom prst="rect">
              <a:avLst/>
            </a:prstGeom>
          </p:spPr>
        </p:pic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D88B4A-F372-637F-C42F-303C8705D1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16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00018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EB874-6DA4-D09B-7250-273B6924E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8F42-2872-7C07-8F0D-75D894CD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>
                <a:latin typeface="Bitter ExtraBold"/>
              </a:rPr>
              <a:t>Identified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58FDE-53B3-C86D-D808-67CC26D7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56384B"/>
                </a:solidFill>
                <a:latin typeface="Montserrat"/>
              </a:rPr>
              <a:t>Executing up to exact point</a:t>
            </a:r>
          </a:p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94CEB14-CCE6-5295-D3EA-40462D7386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17</a:t>
            </a:fld>
            <a:endParaRPr lang="en-SI"/>
          </a:p>
        </p:txBody>
      </p:sp>
      <p:sp>
        <p:nvSpPr>
          <p:cNvPr id="6" name="Google Shape;181;p20">
            <a:extLst>
              <a:ext uri="{FF2B5EF4-FFF2-40B4-BE49-F238E27FC236}">
                <a16:creationId xmlns:a16="http://schemas.microsoft.com/office/drawing/2014/main" id="{D6A20EA1-BCD4-2371-2770-070231CC4E01}"/>
              </a:ext>
            </a:extLst>
          </p:cNvPr>
          <p:cNvSpPr/>
          <p:nvPr/>
        </p:nvSpPr>
        <p:spPr>
          <a:xfrm>
            <a:off x="838197" y="2649200"/>
            <a:ext cx="10515600" cy="3251639"/>
          </a:xfrm>
          <a:prstGeom prst="roundRect">
            <a:avLst>
              <a:gd name="adj" fmla="val 3125"/>
            </a:avLst>
          </a:prstGeom>
          <a:solidFill>
            <a:srgbClr val="F7F3EF"/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25400" algn="ctr" rotWithShape="0">
              <a:prstClr val="black">
                <a:alpha val="15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5C3540"/>
              </a:solidFill>
              <a:effectLst/>
              <a:uLnTx/>
              <a:uFillTx/>
              <a:latin typeface="Montserrat" panose="00000500000000000000" pitchFamily="50" charset="0"/>
              <a:cs typeface="Arial"/>
              <a:sym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6AEAEA-60AF-EBE4-BECF-1BC09C8E5BB6}"/>
              </a:ext>
            </a:extLst>
          </p:cNvPr>
          <p:cNvSpPr txBox="1">
            <a:spLocks/>
          </p:cNvSpPr>
          <p:nvPr/>
        </p:nvSpPr>
        <p:spPr>
          <a:xfrm>
            <a:off x="1361455" y="3014378"/>
            <a:ext cx="9469084" cy="2521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Montserrat"/>
              </a:rPr>
              <a:t>No data dumps in logs</a:t>
            </a:r>
          </a:p>
          <a:p>
            <a:pPr marL="0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Montserrat"/>
              </a:rPr>
              <a:t>No code changes after done</a:t>
            </a:r>
          </a:p>
        </p:txBody>
      </p:sp>
    </p:spTree>
    <p:extLst>
      <p:ext uri="{BB962C8B-B14F-4D97-AF65-F5344CB8AC3E}">
        <p14:creationId xmlns:p14="http://schemas.microsoft.com/office/powerpoint/2010/main" val="337373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7A8E7-2EAC-845D-13BE-37CD26F6D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3234" y="2437891"/>
            <a:ext cx="9185532" cy="8842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Specifications</a:t>
            </a:r>
            <a:endParaRPr lang="en-US"/>
          </a:p>
          <a:p>
            <a:pPr marL="0" indent="0">
              <a:buNone/>
            </a:pPr>
            <a:endParaRPr lang="en-US" b="1"/>
          </a:p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B5148B-D92A-9258-AE3E-E02DE2087E88}"/>
              </a:ext>
            </a:extLst>
          </p:cNvPr>
          <p:cNvSpPr txBox="1">
            <a:spLocks/>
          </p:cNvSpPr>
          <p:nvPr/>
        </p:nvSpPr>
        <p:spPr>
          <a:xfrm>
            <a:off x="2281967" y="3304010"/>
            <a:ext cx="7628066" cy="2237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E69A32"/>
                </a:solidFill>
                <a:latin typeface="Montserrat" panose="00000500000000000000" pitchFamily="50" charset="0"/>
              </a:rPr>
              <a:t>Architecture</a:t>
            </a:r>
          </a:p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E69A32"/>
                </a:solidFill>
                <a:latin typeface="Montserrat" panose="00000500000000000000" pitchFamily="50" charset="0"/>
              </a:rPr>
              <a:t>Control flow</a:t>
            </a:r>
          </a:p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E69A32"/>
                </a:solidFill>
                <a:latin typeface="Montserrat" panose="00000500000000000000" pitchFamily="50" charset="0"/>
              </a:rPr>
              <a:t>Functionalities</a:t>
            </a:r>
          </a:p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E69A32"/>
                </a:solidFill>
                <a:latin typeface="Montserrat" panose="00000500000000000000" pitchFamily="50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5713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3526C-907C-BCA3-82DC-F65FF315C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65458-7CD6-29E0-C923-6991396FF6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399" y="4184349"/>
            <a:ext cx="7867787" cy="543650"/>
          </a:xfrm>
        </p:spPr>
        <p:txBody>
          <a:bodyPr anchor="ctr"/>
          <a:lstStyle/>
          <a:p>
            <a:r>
              <a:rPr lang="en-US" sz="2400">
                <a:latin typeface="Montserrat"/>
                <a:ea typeface="+mj-lt"/>
                <a:cs typeface="+mj-lt"/>
              </a:rPr>
              <a:t>February 2, 2026</a:t>
            </a:r>
            <a:endParaRPr lang="en-SI" sz="2400">
              <a:latin typeface="Montserra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6BA50-A9C2-B190-E579-688853A76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00" y="2662937"/>
            <a:ext cx="8874361" cy="16168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Debugging Playbooks Made Easy: The Ansible Playbook Debugger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4D67CF-24FB-067F-ACE8-B06D357D8F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40860" y="6032015"/>
            <a:ext cx="5815629" cy="298824"/>
          </a:xfrm>
        </p:spPr>
        <p:txBody>
          <a:bodyPr/>
          <a:lstStyle/>
          <a:p>
            <a:r>
              <a:rPr lang="en-US" dirty="0"/>
              <a:t>Senior Ansible Expert and Lead Developer at XLAB Steampunk</a:t>
            </a:r>
          </a:p>
          <a:p>
            <a:endParaRPr lang="en-SI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9E8ECCB-A842-7CF5-5FA3-A0BEF6162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0182" y="5733191"/>
            <a:ext cx="2710096" cy="298824"/>
          </a:xfrm>
        </p:spPr>
        <p:txBody>
          <a:bodyPr/>
          <a:lstStyle/>
          <a:p>
            <a:r>
              <a:rPr lang="sl-SI" dirty="0"/>
              <a:t>Jure Medvešek</a:t>
            </a:r>
          </a:p>
          <a:p>
            <a:endParaRPr lang="en-SI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AA5DA1A-464F-50A1-E637-4F3B245BD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398" y="5593724"/>
            <a:ext cx="876582" cy="87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0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1;p20">
            <a:extLst>
              <a:ext uri="{FF2B5EF4-FFF2-40B4-BE49-F238E27FC236}">
                <a16:creationId xmlns:a16="http://schemas.microsoft.com/office/drawing/2014/main" id="{EE81FC7F-2AE2-5C6D-1C20-EB9D2D025D50}"/>
              </a:ext>
            </a:extLst>
          </p:cNvPr>
          <p:cNvSpPr/>
          <p:nvPr/>
        </p:nvSpPr>
        <p:spPr>
          <a:xfrm>
            <a:off x="838197" y="2649200"/>
            <a:ext cx="10515600" cy="3251639"/>
          </a:xfrm>
          <a:prstGeom prst="roundRect">
            <a:avLst>
              <a:gd name="adj" fmla="val 3125"/>
            </a:avLst>
          </a:prstGeom>
          <a:solidFill>
            <a:srgbClr val="F7F3EF"/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25400" algn="ctr" rotWithShape="0">
              <a:prstClr val="black">
                <a:alpha val="15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5C3540"/>
              </a:solidFill>
              <a:effectLst/>
              <a:uLnTx/>
              <a:uFillTx/>
              <a:latin typeface="Montserrat" panose="00000500000000000000" pitchFamily="50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D8AF9-1740-136B-00A8-2665E3E2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02E0-9C36-46F8-D9CE-5084D22E8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8086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dirty="0" err="1">
                <a:solidFill>
                  <a:srgbClr val="56384B"/>
                </a:solidFill>
                <a:latin typeface="Montserrat"/>
              </a:rPr>
              <a:t>VSCode</a:t>
            </a:r>
            <a:r>
              <a:rPr lang="en-US" dirty="0">
                <a:solidFill>
                  <a:srgbClr val="56384B"/>
                </a:solidFill>
                <a:latin typeface="Montserrat"/>
              </a:rPr>
              <a:t> plugin using </a:t>
            </a:r>
            <a:r>
              <a:rPr lang="en-US" b="1" i="1" dirty="0">
                <a:solidFill>
                  <a:srgbClr val="56384B"/>
                </a:solidFill>
                <a:latin typeface="Montserrat"/>
              </a:rPr>
              <a:t>DAP </a:t>
            </a:r>
            <a:r>
              <a:rPr lang="en-US" dirty="0">
                <a:solidFill>
                  <a:srgbClr val="56384B"/>
                </a:solidFill>
                <a:latin typeface="Montserrat"/>
              </a:rPr>
              <a:t>protocol</a:t>
            </a:r>
            <a:endParaRPr lang="en-US" dirty="0">
              <a:solidFill>
                <a:srgbClr val="56384B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B50C92-1699-BE5A-D005-25003EB6A46D}"/>
              </a:ext>
            </a:extLst>
          </p:cNvPr>
          <p:cNvSpPr txBox="1">
            <a:spLocks/>
          </p:cNvSpPr>
          <p:nvPr/>
        </p:nvSpPr>
        <p:spPr>
          <a:xfrm>
            <a:off x="1214266" y="3047414"/>
            <a:ext cx="9469084" cy="2521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Montserrat"/>
              </a:rPr>
              <a:t>Easier than expected</a:t>
            </a:r>
          </a:p>
          <a:p>
            <a:pPr marL="0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Montserrat"/>
              </a:rPr>
              <a:t>Protocol itself guides implementation</a:t>
            </a:r>
          </a:p>
          <a:p>
            <a:pPr marL="0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Montserrat"/>
              </a:rPr>
              <a:t>Single Python file without external libraries</a:t>
            </a:r>
          </a:p>
          <a:p>
            <a:pPr marL="0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Montserrat"/>
              </a:rPr>
              <a:t>About 1000 lines of code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FCAF3-78A2-C097-D963-A95D462FBA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19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95156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B958C-DA0A-3A97-5471-6EB2E7C56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1;p20">
            <a:extLst>
              <a:ext uri="{FF2B5EF4-FFF2-40B4-BE49-F238E27FC236}">
                <a16:creationId xmlns:a16="http://schemas.microsoft.com/office/drawing/2014/main" id="{FDA33047-8D0E-DEF0-23CD-2BBB213922E9}"/>
              </a:ext>
            </a:extLst>
          </p:cNvPr>
          <p:cNvSpPr/>
          <p:nvPr/>
        </p:nvSpPr>
        <p:spPr>
          <a:xfrm>
            <a:off x="838197" y="2649200"/>
            <a:ext cx="10515600" cy="3251639"/>
          </a:xfrm>
          <a:prstGeom prst="roundRect">
            <a:avLst>
              <a:gd name="adj" fmla="val 3125"/>
            </a:avLst>
          </a:prstGeom>
          <a:solidFill>
            <a:srgbClr val="F7F3EF"/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25400" algn="ctr" rotWithShape="0">
              <a:prstClr val="black">
                <a:alpha val="15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5C3540"/>
              </a:solidFill>
              <a:effectLst/>
              <a:uLnTx/>
              <a:uFillTx/>
              <a:latin typeface="Montserrat" panose="00000500000000000000" pitchFamily="50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BDDDC-9E63-162F-015C-9D0CCA07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Ansible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16102-EFE0-0E18-782E-89B3D26F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8086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dirty="0">
                <a:solidFill>
                  <a:srgbClr val="56384B"/>
                </a:solidFill>
                <a:latin typeface="Montserrat"/>
              </a:rPr>
              <a:t>Ansible code is stable</a:t>
            </a:r>
            <a:endParaRPr lang="en-US" dirty="0">
              <a:solidFill>
                <a:srgbClr val="56384B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B3A058-3EDE-07B2-3A8D-638D9F121919}"/>
              </a:ext>
            </a:extLst>
          </p:cNvPr>
          <p:cNvSpPr txBox="1">
            <a:spLocks/>
          </p:cNvSpPr>
          <p:nvPr/>
        </p:nvSpPr>
        <p:spPr>
          <a:xfrm>
            <a:off x="1214266" y="3047414"/>
            <a:ext cx="9469084" cy="2484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Montserrat"/>
              </a:rPr>
              <a:t>From ansible-core 2.11 to 2.18  - it can run in any thread</a:t>
            </a:r>
          </a:p>
          <a:p>
            <a:pPr marL="0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Montserrat"/>
              </a:rPr>
              <a:t>From ansible-core 2.19 - it must run main thread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2FC1C-A2C0-B770-D34F-9A1ED22374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20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65330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85370-DD65-C5EB-2723-D02BA2E2B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1;p20">
            <a:extLst>
              <a:ext uri="{FF2B5EF4-FFF2-40B4-BE49-F238E27FC236}">
                <a16:creationId xmlns:a16="http://schemas.microsoft.com/office/drawing/2014/main" id="{4E27D504-7907-6C42-7415-F69781EEA23A}"/>
              </a:ext>
            </a:extLst>
          </p:cNvPr>
          <p:cNvSpPr/>
          <p:nvPr/>
        </p:nvSpPr>
        <p:spPr>
          <a:xfrm>
            <a:off x="838197" y="2649200"/>
            <a:ext cx="10515600" cy="3251639"/>
          </a:xfrm>
          <a:prstGeom prst="roundRect">
            <a:avLst>
              <a:gd name="adj" fmla="val 3125"/>
            </a:avLst>
          </a:prstGeom>
          <a:solidFill>
            <a:srgbClr val="F7F3EF"/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25400" algn="ctr" rotWithShape="0">
              <a:prstClr val="black">
                <a:alpha val="15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5C3540"/>
              </a:solidFill>
              <a:effectLst/>
              <a:uLnTx/>
              <a:uFillTx/>
              <a:latin typeface="Montserrat" panose="00000500000000000000" pitchFamily="50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E2B83C-6847-233A-0E46-FC0BEC68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 python and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54A-9689-D516-B591-7B479A84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8086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dirty="0">
                <a:solidFill>
                  <a:srgbClr val="56384B"/>
                </a:solidFill>
                <a:latin typeface="Montserrat"/>
              </a:rPr>
              <a:t>Tested using </a:t>
            </a:r>
            <a:r>
              <a:rPr lang="en-US" dirty="0" err="1">
                <a:solidFill>
                  <a:srgbClr val="56384B"/>
                </a:solidFill>
                <a:latin typeface="Montserrat"/>
              </a:rPr>
              <a:t>CPython</a:t>
            </a:r>
            <a:r>
              <a:rPr lang="en-US" dirty="0">
                <a:solidFill>
                  <a:srgbClr val="56384B"/>
                </a:solidFill>
                <a:latin typeface="Montserrat"/>
              </a:rPr>
              <a:t> on Linux and MacOS</a:t>
            </a:r>
            <a:endParaRPr lang="en-US" dirty="0">
              <a:solidFill>
                <a:srgbClr val="56384B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8F9A49-C22D-418C-8A3B-33CE17593C7B}"/>
              </a:ext>
            </a:extLst>
          </p:cNvPr>
          <p:cNvSpPr txBox="1">
            <a:spLocks/>
          </p:cNvSpPr>
          <p:nvPr/>
        </p:nvSpPr>
        <p:spPr>
          <a:xfrm>
            <a:off x="1214266" y="3047414"/>
            <a:ext cx="9469084" cy="2484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Montserrat"/>
              </a:rPr>
              <a:t>On Mac virtual environment may be needed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ACE121-5B1B-819A-37FA-5C31CE4953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21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91381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FC6B8-CC81-F090-CA5D-1A14E0CA5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15B0-5348-B69D-868E-C29442AD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itter ExtraBold"/>
              </a:rPr>
              <a:t>Control flow that debugger supports</a:t>
            </a:r>
            <a:endParaRPr lang="en-US" dirty="0"/>
          </a:p>
        </p:txBody>
      </p:sp>
      <p:sp>
        <p:nvSpPr>
          <p:cNvPr id="13" name="Google Shape;181;p20">
            <a:extLst>
              <a:ext uri="{FF2B5EF4-FFF2-40B4-BE49-F238E27FC236}">
                <a16:creationId xmlns:a16="http://schemas.microsoft.com/office/drawing/2014/main" id="{3376EBA7-4EEA-417A-9D38-110C8C80AB08}"/>
              </a:ext>
            </a:extLst>
          </p:cNvPr>
          <p:cNvSpPr/>
          <p:nvPr/>
        </p:nvSpPr>
        <p:spPr>
          <a:xfrm>
            <a:off x="3347208" y="2188711"/>
            <a:ext cx="2664000" cy="3251639"/>
          </a:xfrm>
          <a:prstGeom prst="roundRect">
            <a:avLst>
              <a:gd name="adj" fmla="val 3125"/>
            </a:avLst>
          </a:prstGeom>
          <a:solidFill>
            <a:srgbClr val="F7F3EF"/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25400" algn="ctr" rotWithShape="0">
              <a:prstClr val="black">
                <a:alpha val="15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5C3540"/>
              </a:solidFill>
              <a:effectLst/>
              <a:uLnTx/>
              <a:uFillTx/>
              <a:latin typeface="Montserrat" panose="00000500000000000000" pitchFamily="50" charset="0"/>
              <a:cs typeface="Arial"/>
              <a:sym typeface="Arial"/>
            </a:endParaRPr>
          </a:p>
        </p:txBody>
      </p:sp>
      <p:sp>
        <p:nvSpPr>
          <p:cNvPr id="14" name="Google Shape;181;p20">
            <a:extLst>
              <a:ext uri="{FF2B5EF4-FFF2-40B4-BE49-F238E27FC236}">
                <a16:creationId xmlns:a16="http://schemas.microsoft.com/office/drawing/2014/main" id="{E14766F3-5375-7DA5-D4DF-94AFBBC1607B}"/>
              </a:ext>
            </a:extLst>
          </p:cNvPr>
          <p:cNvSpPr/>
          <p:nvPr/>
        </p:nvSpPr>
        <p:spPr>
          <a:xfrm>
            <a:off x="506986" y="2188711"/>
            <a:ext cx="2664000" cy="3251639"/>
          </a:xfrm>
          <a:prstGeom prst="roundRect">
            <a:avLst>
              <a:gd name="adj" fmla="val 3125"/>
            </a:avLst>
          </a:prstGeom>
          <a:solidFill>
            <a:srgbClr val="F7F3EF"/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25400" algn="ctr" rotWithShape="0">
              <a:prstClr val="black">
                <a:alpha val="15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5C3540"/>
              </a:solidFill>
              <a:effectLst/>
              <a:uLnTx/>
              <a:uFillTx/>
              <a:latin typeface="Montserrat" panose="00000500000000000000" pitchFamily="50" charset="0"/>
              <a:cs typeface="Arial"/>
              <a:sym typeface="Arial"/>
            </a:endParaRPr>
          </a:p>
        </p:txBody>
      </p:sp>
      <p:sp>
        <p:nvSpPr>
          <p:cNvPr id="15" name="Google Shape;181;p20">
            <a:extLst>
              <a:ext uri="{FF2B5EF4-FFF2-40B4-BE49-F238E27FC236}">
                <a16:creationId xmlns:a16="http://schemas.microsoft.com/office/drawing/2014/main" id="{73A12A9B-906B-6CC7-B93E-2F481E72D991}"/>
              </a:ext>
            </a:extLst>
          </p:cNvPr>
          <p:cNvSpPr/>
          <p:nvPr/>
        </p:nvSpPr>
        <p:spPr>
          <a:xfrm>
            <a:off x="6187687" y="2188711"/>
            <a:ext cx="2664000" cy="3251639"/>
          </a:xfrm>
          <a:prstGeom prst="roundRect">
            <a:avLst>
              <a:gd name="adj" fmla="val 3125"/>
            </a:avLst>
          </a:prstGeom>
          <a:solidFill>
            <a:srgbClr val="F7F3EF"/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25400" algn="ctr" rotWithShape="0">
              <a:prstClr val="black">
                <a:alpha val="15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5C3540"/>
              </a:solidFill>
              <a:effectLst/>
              <a:uLnTx/>
              <a:uFillTx/>
              <a:latin typeface="Montserrat" panose="00000500000000000000" pitchFamily="50" charset="0"/>
              <a:cs typeface="Arial"/>
              <a:sym typeface="Arial"/>
            </a:endParaRPr>
          </a:p>
        </p:txBody>
      </p:sp>
      <p:sp>
        <p:nvSpPr>
          <p:cNvPr id="16" name="Google Shape;181;p20">
            <a:extLst>
              <a:ext uri="{FF2B5EF4-FFF2-40B4-BE49-F238E27FC236}">
                <a16:creationId xmlns:a16="http://schemas.microsoft.com/office/drawing/2014/main" id="{2C5A5C06-8E03-D6B3-A326-00C6E9A114F0}"/>
              </a:ext>
            </a:extLst>
          </p:cNvPr>
          <p:cNvSpPr/>
          <p:nvPr/>
        </p:nvSpPr>
        <p:spPr>
          <a:xfrm>
            <a:off x="9023329" y="2188710"/>
            <a:ext cx="2664000" cy="3251639"/>
          </a:xfrm>
          <a:prstGeom prst="roundRect">
            <a:avLst>
              <a:gd name="adj" fmla="val 3125"/>
            </a:avLst>
          </a:prstGeom>
          <a:solidFill>
            <a:srgbClr val="F7F3EF"/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25400" algn="ctr" rotWithShape="0">
              <a:prstClr val="black">
                <a:alpha val="15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5C3540"/>
              </a:solidFill>
              <a:effectLst/>
              <a:uLnTx/>
              <a:uFillTx/>
              <a:latin typeface="Montserrat" panose="00000500000000000000" pitchFamily="50" charset="0"/>
              <a:cs typeface="Arial"/>
              <a:sym typeface="Arial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7DBE78F-46E6-5093-B28C-51C8671B4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849" y="2368737"/>
            <a:ext cx="2378646" cy="6573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E49931"/>
                </a:solidFill>
                <a:latin typeface="Montserrat"/>
              </a:rPr>
              <a:t>Breakpoint</a:t>
            </a:r>
            <a:endParaRPr lang="en-US" sz="2000" dirty="0">
              <a:solidFill>
                <a:srgbClr val="E4993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6601C3F-40A4-604F-9244-14046E64A07A}"/>
              </a:ext>
            </a:extLst>
          </p:cNvPr>
          <p:cNvSpPr txBox="1">
            <a:spLocks/>
          </p:cNvSpPr>
          <p:nvPr/>
        </p:nvSpPr>
        <p:spPr>
          <a:xfrm>
            <a:off x="640850" y="3260807"/>
            <a:ext cx="2378646" cy="21795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Montserrat"/>
              </a:rPr>
              <a:t>To allow to stop on custom task.</a:t>
            </a:r>
          </a:p>
          <a:p>
            <a:pPr marL="0" indent="0">
              <a:lnSpc>
                <a:spcPts val="2200"/>
              </a:lnSpc>
              <a:buNone/>
            </a:pPr>
            <a:endParaRPr lang="en-US" sz="2000" dirty="0">
              <a:solidFill>
                <a:srgbClr val="000000"/>
              </a:solidFill>
              <a:latin typeface="Montserrat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Montserrat"/>
              </a:rPr>
              <a:t>Granularity – per task </a:t>
            </a:r>
          </a:p>
          <a:p>
            <a:pPr marL="0" indent="0">
              <a:lnSpc>
                <a:spcPts val="2200"/>
              </a:lnSpc>
              <a:buNone/>
            </a:pPr>
            <a:endParaRPr lang="en-US" sz="2000" b="1" dirty="0">
              <a:solidFill>
                <a:srgbClr val="56384B"/>
              </a:solidFill>
            </a:endParaRPr>
          </a:p>
          <a:p>
            <a:pPr marL="0" indent="0">
              <a:lnSpc>
                <a:spcPts val="2200"/>
              </a:lnSpc>
              <a:buNone/>
            </a:pPr>
            <a:endParaRPr lang="en-US" sz="20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F022068-94BC-06E8-CF2E-9579125B1090}"/>
              </a:ext>
            </a:extLst>
          </p:cNvPr>
          <p:cNvSpPr txBox="1">
            <a:spLocks/>
          </p:cNvSpPr>
          <p:nvPr/>
        </p:nvSpPr>
        <p:spPr>
          <a:xfrm>
            <a:off x="3492303" y="2368737"/>
            <a:ext cx="2378646" cy="657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E49931"/>
                </a:solidFill>
                <a:latin typeface="Montserrat"/>
              </a:rPr>
              <a:t>Stop on start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426C6E6-DC09-D47B-42D9-345F3A27E6EB}"/>
              </a:ext>
            </a:extLst>
          </p:cNvPr>
          <p:cNvSpPr txBox="1">
            <a:spLocks/>
          </p:cNvSpPr>
          <p:nvPr/>
        </p:nvSpPr>
        <p:spPr>
          <a:xfrm>
            <a:off x="3492304" y="3260807"/>
            <a:ext cx="2378646" cy="21795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Montserrat"/>
              </a:rPr>
              <a:t>It is called even before gather facts is executed on playbook.</a:t>
            </a:r>
            <a:endParaRPr lang="en-US" sz="2000" b="1" dirty="0">
              <a:solidFill>
                <a:srgbClr val="56384B"/>
              </a:solidFill>
            </a:endParaRPr>
          </a:p>
          <a:p>
            <a:pPr marL="0" indent="0">
              <a:lnSpc>
                <a:spcPts val="2200"/>
              </a:lnSpc>
              <a:buNone/>
            </a:pPr>
            <a:endParaRPr lang="en-US" sz="20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D37F68-0EA6-035A-CD33-7B8404C30FA9}"/>
              </a:ext>
            </a:extLst>
          </p:cNvPr>
          <p:cNvSpPr txBox="1">
            <a:spLocks/>
          </p:cNvSpPr>
          <p:nvPr/>
        </p:nvSpPr>
        <p:spPr>
          <a:xfrm>
            <a:off x="6327945" y="2368737"/>
            <a:ext cx="2378646" cy="657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E49931"/>
                </a:solidFill>
                <a:latin typeface="Montserrat"/>
              </a:rPr>
              <a:t>Step</a:t>
            </a:r>
            <a:endParaRPr lang="en-US" sz="2000" dirty="0">
              <a:solidFill>
                <a:srgbClr val="E49931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31D2E4B-C73B-61D6-A335-6FD16577EB9C}"/>
              </a:ext>
            </a:extLst>
          </p:cNvPr>
          <p:cNvSpPr txBox="1">
            <a:spLocks/>
          </p:cNvSpPr>
          <p:nvPr/>
        </p:nvSpPr>
        <p:spPr>
          <a:xfrm>
            <a:off x="6327946" y="3260807"/>
            <a:ext cx="2378646" cy="21795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Montserrat"/>
              </a:rPr>
              <a:t>Execute till next task.</a:t>
            </a:r>
            <a:endParaRPr lang="en-US" sz="2000" b="1" dirty="0">
              <a:solidFill>
                <a:srgbClr val="56384B"/>
              </a:solidFill>
            </a:endParaRPr>
          </a:p>
          <a:p>
            <a:pPr marL="0" indent="0">
              <a:lnSpc>
                <a:spcPts val="2200"/>
              </a:lnSpc>
              <a:buNone/>
            </a:pPr>
            <a:endParaRPr lang="en-US" sz="20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EEC237D-C3AF-589D-2004-EE61E95BC247}"/>
              </a:ext>
            </a:extLst>
          </p:cNvPr>
          <p:cNvSpPr txBox="1">
            <a:spLocks/>
          </p:cNvSpPr>
          <p:nvPr/>
        </p:nvSpPr>
        <p:spPr>
          <a:xfrm>
            <a:off x="9172503" y="2368737"/>
            <a:ext cx="2378646" cy="657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E49931"/>
                </a:solidFill>
                <a:latin typeface="Montserrat"/>
              </a:rPr>
              <a:t>Continue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5F73E5F-1132-D694-0030-4626631473D1}"/>
              </a:ext>
            </a:extLst>
          </p:cNvPr>
          <p:cNvSpPr txBox="1">
            <a:spLocks/>
          </p:cNvSpPr>
          <p:nvPr/>
        </p:nvSpPr>
        <p:spPr>
          <a:xfrm>
            <a:off x="9172504" y="3260807"/>
            <a:ext cx="2378646" cy="21795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Montserrat"/>
              </a:rPr>
              <a:t>Execute till next breakpoint or till the end of a playbook.</a:t>
            </a:r>
            <a:endParaRPr lang="en-US" sz="2000" b="1" dirty="0">
              <a:solidFill>
                <a:srgbClr val="56384B"/>
              </a:solidFill>
            </a:endParaRPr>
          </a:p>
          <a:p>
            <a:pPr marL="0" indent="0">
              <a:lnSpc>
                <a:spcPts val="2200"/>
              </a:lnSpc>
              <a:buNone/>
            </a:pPr>
            <a:endParaRPr lang="en-US" sz="20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E2986AD-0C8C-CE62-4660-33E4F6C31BC8}"/>
              </a:ext>
            </a:extLst>
          </p:cNvPr>
          <p:cNvCxnSpPr>
            <a:cxnSpLocks/>
          </p:cNvCxnSpPr>
          <p:nvPr/>
        </p:nvCxnSpPr>
        <p:spPr>
          <a:xfrm>
            <a:off x="634271" y="3120577"/>
            <a:ext cx="2426989" cy="0"/>
          </a:xfrm>
          <a:prstGeom prst="line">
            <a:avLst/>
          </a:prstGeom>
          <a:ln w="28575">
            <a:solidFill>
              <a:srgbClr val="E499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90E9F4-04A1-B7D8-92B8-6A3C3D1549CE}"/>
              </a:ext>
            </a:extLst>
          </p:cNvPr>
          <p:cNvCxnSpPr>
            <a:cxnSpLocks/>
          </p:cNvCxnSpPr>
          <p:nvPr/>
        </p:nvCxnSpPr>
        <p:spPr>
          <a:xfrm>
            <a:off x="3457116" y="3120577"/>
            <a:ext cx="2426989" cy="0"/>
          </a:xfrm>
          <a:prstGeom prst="line">
            <a:avLst/>
          </a:prstGeom>
          <a:ln w="28575">
            <a:solidFill>
              <a:srgbClr val="E499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05C1A5-7216-0F6B-D24A-7A100AFDCCB2}"/>
              </a:ext>
            </a:extLst>
          </p:cNvPr>
          <p:cNvCxnSpPr>
            <a:cxnSpLocks/>
          </p:cNvCxnSpPr>
          <p:nvPr/>
        </p:nvCxnSpPr>
        <p:spPr>
          <a:xfrm>
            <a:off x="6308211" y="3120577"/>
            <a:ext cx="2426989" cy="0"/>
          </a:xfrm>
          <a:prstGeom prst="line">
            <a:avLst/>
          </a:prstGeom>
          <a:ln w="28575">
            <a:solidFill>
              <a:srgbClr val="E499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39B1AD-257C-B643-526C-746BEEC21AB8}"/>
              </a:ext>
            </a:extLst>
          </p:cNvPr>
          <p:cNvCxnSpPr>
            <a:cxnSpLocks/>
          </p:cNvCxnSpPr>
          <p:nvPr/>
        </p:nvCxnSpPr>
        <p:spPr>
          <a:xfrm>
            <a:off x="9124160" y="3120577"/>
            <a:ext cx="2426989" cy="0"/>
          </a:xfrm>
          <a:prstGeom prst="line">
            <a:avLst/>
          </a:prstGeom>
          <a:ln w="28575">
            <a:solidFill>
              <a:srgbClr val="E499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6A5A6D20-459A-B378-B71E-AF2EC5BE78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22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2327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3E388-0A87-E445-F93E-E46F48A7B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1;p20">
            <a:extLst>
              <a:ext uri="{FF2B5EF4-FFF2-40B4-BE49-F238E27FC236}">
                <a16:creationId xmlns:a16="http://schemas.microsoft.com/office/drawing/2014/main" id="{353334A8-07BA-5974-4E59-6579B688ACF0}"/>
              </a:ext>
            </a:extLst>
          </p:cNvPr>
          <p:cNvSpPr/>
          <p:nvPr/>
        </p:nvSpPr>
        <p:spPr>
          <a:xfrm>
            <a:off x="838197" y="2649200"/>
            <a:ext cx="10515600" cy="3251639"/>
          </a:xfrm>
          <a:prstGeom prst="roundRect">
            <a:avLst>
              <a:gd name="adj" fmla="val 3125"/>
            </a:avLst>
          </a:prstGeom>
          <a:solidFill>
            <a:srgbClr val="F7F3EF"/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25400" algn="ctr" rotWithShape="0">
              <a:prstClr val="black">
                <a:alpha val="15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5C3540"/>
              </a:solidFill>
              <a:effectLst/>
              <a:uLnTx/>
              <a:uFillTx/>
              <a:latin typeface="Montserrat" panose="00000500000000000000" pitchFamily="50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0B067-0830-F7A1-ECDD-9CF9141C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18BA6-3156-C284-15A7-AF3B2D7AF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8086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dirty="0">
                <a:solidFill>
                  <a:srgbClr val="56384B"/>
                </a:solidFill>
                <a:latin typeface="Montserrat"/>
              </a:rPr>
              <a:t>Stop </a:t>
            </a:r>
            <a:r>
              <a:rPr lang="en-US" b="1" i="1" dirty="0">
                <a:solidFill>
                  <a:srgbClr val="56384B"/>
                </a:solidFill>
                <a:latin typeface="Montserrat"/>
              </a:rPr>
              <a:t>once per task</a:t>
            </a:r>
            <a:r>
              <a:rPr lang="en-US" dirty="0">
                <a:solidFill>
                  <a:srgbClr val="56384B"/>
                </a:solidFill>
                <a:latin typeface="Montserrat"/>
              </a:rPr>
              <a:t>, or for </a:t>
            </a:r>
            <a:r>
              <a:rPr lang="en-US" b="1" i="1" dirty="0">
                <a:solidFill>
                  <a:srgbClr val="56384B"/>
                </a:solidFill>
                <a:latin typeface="Montserrat"/>
              </a:rPr>
              <a:t>every iteration</a:t>
            </a:r>
            <a:r>
              <a:rPr lang="en-US" dirty="0">
                <a:solidFill>
                  <a:srgbClr val="56384B"/>
                </a:solidFill>
                <a:latin typeface="Montserrat"/>
              </a:rPr>
              <a:t> inside loop</a:t>
            </a:r>
            <a:endParaRPr lang="en-US" dirty="0">
              <a:solidFill>
                <a:srgbClr val="56384B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2C148F-3377-9B09-28D1-DF3C1950571C}"/>
              </a:ext>
            </a:extLst>
          </p:cNvPr>
          <p:cNvSpPr txBox="1">
            <a:spLocks/>
          </p:cNvSpPr>
          <p:nvPr/>
        </p:nvSpPr>
        <p:spPr>
          <a:xfrm>
            <a:off x="1214266" y="3047414"/>
            <a:ext cx="9469084" cy="1537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Montserrat"/>
              </a:rPr>
              <a:t>Not obvious – we added a </a:t>
            </a:r>
            <a:r>
              <a:rPr lang="en-US" sz="2400" b="1" dirty="0" err="1">
                <a:latin typeface="Montserrat"/>
              </a:rPr>
              <a:t>debugType</a:t>
            </a:r>
            <a:r>
              <a:rPr lang="en-US" sz="2400" b="1" dirty="0">
                <a:latin typeface="Montserrat"/>
              </a:rPr>
              <a:t> </a:t>
            </a:r>
            <a:r>
              <a:rPr lang="en-US" sz="2400" dirty="0">
                <a:latin typeface="Montserrat"/>
              </a:rPr>
              <a:t>attribute </a:t>
            </a:r>
          </a:p>
          <a:p>
            <a:pPr>
              <a:lnSpc>
                <a:spcPts val="2800"/>
              </a:lnSpc>
            </a:pPr>
            <a:r>
              <a:rPr lang="en-US" sz="2400" dirty="0">
                <a:latin typeface="Montserrat"/>
              </a:rPr>
              <a:t>once per task definition (</a:t>
            </a:r>
            <a:r>
              <a:rPr lang="en-US" sz="2400" b="1" i="1" dirty="0">
                <a:latin typeface="Montserrat"/>
              </a:rPr>
              <a:t>strategy</a:t>
            </a:r>
            <a:r>
              <a:rPr lang="en-US" sz="2400" dirty="0">
                <a:latin typeface="Montserrat"/>
              </a:rPr>
              <a:t>)</a:t>
            </a:r>
            <a:endParaRPr lang="en-US" sz="2400" dirty="0"/>
          </a:p>
          <a:p>
            <a:pPr>
              <a:lnSpc>
                <a:spcPts val="2800"/>
              </a:lnSpc>
            </a:pPr>
            <a:r>
              <a:rPr lang="en-US" sz="2400" dirty="0">
                <a:latin typeface="Montserrat"/>
              </a:rPr>
              <a:t>once per loop item (</a:t>
            </a:r>
            <a:r>
              <a:rPr lang="en-US" sz="2400" b="1" i="1" dirty="0">
                <a:latin typeface="Montserrat"/>
              </a:rPr>
              <a:t>action</a:t>
            </a:r>
            <a:r>
              <a:rPr lang="en-US" sz="2400" dirty="0">
                <a:latin typeface="Montserrat"/>
              </a:rPr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6D14F3-BF8C-76A1-5AF2-BFEE1E794CDF}"/>
              </a:ext>
            </a:extLst>
          </p:cNvPr>
          <p:cNvSpPr txBox="1">
            <a:spLocks/>
          </p:cNvSpPr>
          <p:nvPr/>
        </p:nvSpPr>
        <p:spPr>
          <a:xfrm>
            <a:off x="1214266" y="4766378"/>
            <a:ext cx="7837636" cy="879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None/>
            </a:pPr>
            <a:r>
              <a:rPr lang="en-US" sz="1800" dirty="0">
                <a:latin typeface="Montserrat"/>
              </a:rPr>
              <a:t>In both cases we stop before when task is executed, so one can check to what it evaluates.</a:t>
            </a:r>
          </a:p>
          <a:p>
            <a:pPr>
              <a:lnSpc>
                <a:spcPts val="2800"/>
              </a:lnSpc>
            </a:pPr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9D3C4-1A88-3286-A99A-48BA9FC3C4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23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89317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96DEE-C5F7-F8EF-87E7-4675673C0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1;p20">
            <a:extLst>
              <a:ext uri="{FF2B5EF4-FFF2-40B4-BE49-F238E27FC236}">
                <a16:creationId xmlns:a16="http://schemas.microsoft.com/office/drawing/2014/main" id="{6E2D8D1A-264A-B4D9-3F91-5585FDB32AE5}"/>
              </a:ext>
            </a:extLst>
          </p:cNvPr>
          <p:cNvSpPr/>
          <p:nvPr/>
        </p:nvSpPr>
        <p:spPr>
          <a:xfrm>
            <a:off x="838197" y="2649200"/>
            <a:ext cx="10515600" cy="3251639"/>
          </a:xfrm>
          <a:prstGeom prst="roundRect">
            <a:avLst>
              <a:gd name="adj" fmla="val 3125"/>
            </a:avLst>
          </a:prstGeom>
          <a:solidFill>
            <a:srgbClr val="F7F3EF"/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25400" algn="ctr" rotWithShape="0">
              <a:prstClr val="black">
                <a:alpha val="15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5C3540"/>
              </a:solidFill>
              <a:effectLst/>
              <a:uLnTx/>
              <a:uFillTx/>
              <a:latin typeface="Montserrat" panose="00000500000000000000" pitchFamily="50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E7F59-EEDA-25B6-5DA3-7207FFCF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itter ExtraBold"/>
              </a:rPr>
              <a:t>Spotter Ansible Playbook Debugger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EF6E0-767E-B970-FF48-83AE6EDB0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559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56384B"/>
                </a:solidFill>
                <a:latin typeface="Montserrat"/>
              </a:rPr>
              <a:t>Features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DF2A9-6046-8C2C-F2B2-B164A922AEC7}"/>
              </a:ext>
            </a:extLst>
          </p:cNvPr>
          <p:cNvSpPr txBox="1">
            <a:spLocks/>
          </p:cNvSpPr>
          <p:nvPr/>
        </p:nvSpPr>
        <p:spPr>
          <a:xfrm>
            <a:off x="1214266" y="3047413"/>
            <a:ext cx="9475662" cy="2639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400" dirty="0">
                <a:latin typeface="Montserrat"/>
              </a:rPr>
              <a:t>Inspection of the state before the task execution</a:t>
            </a:r>
            <a:endParaRPr lang="en-US" sz="2400" dirty="0"/>
          </a:p>
          <a:p>
            <a:pPr lvl="1">
              <a:lnSpc>
                <a:spcPts val="2800"/>
              </a:lnSpc>
              <a:buFont typeface="Courier New" panose="020B0604020202020204" pitchFamily="34" charset="0"/>
              <a:buChar char="o"/>
            </a:pPr>
            <a:r>
              <a:rPr lang="en-US" sz="2000" dirty="0">
                <a:latin typeface="Montserrat"/>
              </a:rPr>
              <a:t>Facts</a:t>
            </a:r>
          </a:p>
          <a:p>
            <a:pPr lvl="1">
              <a:lnSpc>
                <a:spcPts val="2800"/>
              </a:lnSpc>
              <a:buFont typeface="Courier New" panose="020B0604020202020204" pitchFamily="34" charset="0"/>
              <a:buChar char="o"/>
            </a:pPr>
            <a:r>
              <a:rPr lang="en-US" sz="2000" dirty="0">
                <a:latin typeface="Montserrat"/>
              </a:rPr>
              <a:t>Vars</a:t>
            </a:r>
          </a:p>
          <a:p>
            <a:pPr lvl="1">
              <a:lnSpc>
                <a:spcPts val="2800"/>
              </a:lnSpc>
              <a:buFont typeface="Courier New" panose="020B0604020202020204" pitchFamily="34" charset="0"/>
              <a:buChar char="o"/>
            </a:pPr>
            <a:r>
              <a:rPr lang="en-US" sz="2000" dirty="0">
                <a:latin typeface="Montserrat"/>
              </a:rPr>
              <a:t>Task arguments</a:t>
            </a:r>
          </a:p>
          <a:p>
            <a:pPr lvl="1">
              <a:lnSpc>
                <a:spcPts val="2800"/>
              </a:lnSpc>
              <a:buFont typeface="Courier New" panose="020B0604020202020204" pitchFamily="34" charset="0"/>
              <a:buChar char="o"/>
            </a:pPr>
            <a:endParaRPr lang="en-US" dirty="0">
              <a:latin typeface="Montserrat"/>
            </a:endParaRPr>
          </a:p>
          <a:p>
            <a:pPr>
              <a:lnSpc>
                <a:spcPts val="2800"/>
              </a:lnSpc>
            </a:pPr>
            <a:r>
              <a:rPr lang="en-US" sz="2400" dirty="0"/>
              <a:t>Dynamic evaluation of expressions</a:t>
            </a:r>
          </a:p>
          <a:p>
            <a:pPr>
              <a:lnSpc>
                <a:spcPts val="2800"/>
              </a:lnSpc>
            </a:pPr>
            <a:endParaRPr lang="en-US" sz="2400" dirty="0"/>
          </a:p>
          <a:p>
            <a:pPr marL="0" indent="0">
              <a:lnSpc>
                <a:spcPts val="28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FEBB48-597E-9D65-904F-4EEBD8E0E3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24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94052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1;p20">
            <a:extLst>
              <a:ext uri="{FF2B5EF4-FFF2-40B4-BE49-F238E27FC236}">
                <a16:creationId xmlns:a16="http://schemas.microsoft.com/office/drawing/2014/main" id="{76DB4221-3CAE-E4EB-2628-84A8E3AF3568}"/>
              </a:ext>
            </a:extLst>
          </p:cNvPr>
          <p:cNvSpPr/>
          <p:nvPr/>
        </p:nvSpPr>
        <p:spPr>
          <a:xfrm>
            <a:off x="838197" y="2649200"/>
            <a:ext cx="10515600" cy="3251639"/>
          </a:xfrm>
          <a:prstGeom prst="roundRect">
            <a:avLst>
              <a:gd name="adj" fmla="val 3125"/>
            </a:avLst>
          </a:prstGeom>
          <a:solidFill>
            <a:srgbClr val="F7F3EF"/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25400" algn="ctr" rotWithShape="0">
              <a:prstClr val="black">
                <a:alpha val="15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5C3540"/>
              </a:solidFill>
              <a:effectLst/>
              <a:uLnTx/>
              <a:uFillTx/>
              <a:latin typeface="Montserrat" panose="00000500000000000000" pitchFamily="50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14F56-8E15-A141-2685-43414EAC2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Bitter ExtraBold"/>
              </a:rPr>
              <a:t>Functionalities that debugger support</a:t>
            </a:r>
            <a:endParaRPr lang="en-US">
              <a:latin typeface="Bitter Extra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5C046-D199-F83A-2ED6-7806D088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615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56384B"/>
                </a:solidFill>
                <a:latin typeface="Montserrat"/>
              </a:rPr>
              <a:t>Watch / Debug console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4CB4E7-2760-4632-669D-D11C284898AC}"/>
              </a:ext>
            </a:extLst>
          </p:cNvPr>
          <p:cNvSpPr txBox="1">
            <a:spLocks/>
          </p:cNvSpPr>
          <p:nvPr/>
        </p:nvSpPr>
        <p:spPr>
          <a:xfrm>
            <a:off x="1214266" y="3047412"/>
            <a:ext cx="8784928" cy="2471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400" dirty="0">
                <a:latin typeface="Montserrat"/>
              </a:rPr>
              <a:t>Due to technical limitations supported only in </a:t>
            </a:r>
            <a:r>
              <a:rPr lang="en-US" sz="2400" dirty="0" err="1">
                <a:latin typeface="Montserrat"/>
              </a:rPr>
              <a:t>debugType</a:t>
            </a:r>
            <a:r>
              <a:rPr lang="en-US" sz="2400" dirty="0">
                <a:latin typeface="Montserrat"/>
              </a:rPr>
              <a:t> </a:t>
            </a:r>
            <a:r>
              <a:rPr lang="en-US" sz="2400" b="1" i="1" dirty="0">
                <a:latin typeface="Montserrat"/>
              </a:rPr>
              <a:t>strategy </a:t>
            </a:r>
          </a:p>
          <a:p>
            <a:pPr>
              <a:lnSpc>
                <a:spcPts val="2800"/>
              </a:lnSpc>
            </a:pPr>
            <a:endParaRPr lang="en-US" sz="2400" b="1" i="1" dirty="0">
              <a:latin typeface="Montserrat"/>
            </a:endParaRPr>
          </a:p>
          <a:p>
            <a:pPr>
              <a:lnSpc>
                <a:spcPts val="2800"/>
              </a:lnSpc>
            </a:pPr>
            <a:r>
              <a:rPr lang="en-US" sz="2400" dirty="0">
                <a:latin typeface="Montserrat"/>
              </a:rPr>
              <a:t>In current implementation this is most powerful tool, since it supports dynamic evaluation</a:t>
            </a:r>
          </a:p>
          <a:p>
            <a:pPr>
              <a:lnSpc>
                <a:spcPts val="2800"/>
              </a:lnSpc>
            </a:pPr>
            <a:endParaRPr lang="en-US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35EA02-EB79-0197-9C9A-9D409B9D03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25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44970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793AE-B6FD-5A95-DB82-26040DB8A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AB3DA-CFFE-BB5A-1CB5-E24EECEAA2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3234" y="1931353"/>
            <a:ext cx="9185532" cy="16604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What the Spotter Ansible Playbook </a:t>
            </a:r>
            <a:r>
              <a:rPr lang="en-US"/>
              <a:t>Debugger </a:t>
            </a:r>
            <a:r>
              <a:rPr lang="en-US" u="sng" dirty="0"/>
              <a:t>is not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D9CC3A-3F43-F124-C8C8-57FFC96BE3DD}"/>
              </a:ext>
            </a:extLst>
          </p:cNvPr>
          <p:cNvSpPr txBox="1">
            <a:spLocks/>
          </p:cNvSpPr>
          <p:nvPr/>
        </p:nvSpPr>
        <p:spPr>
          <a:xfrm>
            <a:off x="2132131" y="3766372"/>
            <a:ext cx="7927737" cy="56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40252F"/>
                </a:solidFill>
                <a:latin typeface="Montserrat" panose="00000500000000000000" pitchFamily="50" charset="0"/>
              </a:rPr>
              <a:t>Debugger for Ansible plugin of any type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ED93D9-A99E-A98C-F47A-E4F23D8437BE}"/>
              </a:ext>
            </a:extLst>
          </p:cNvPr>
          <p:cNvSpPr txBox="1">
            <a:spLocks/>
          </p:cNvSpPr>
          <p:nvPr/>
        </p:nvSpPr>
        <p:spPr>
          <a:xfrm>
            <a:off x="1263493" y="4326760"/>
            <a:ext cx="9665011" cy="560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Montserrat" panose="00000500000000000000" pitchFamily="50" charset="0"/>
              </a:rPr>
              <a:t>Functionality is mostly covered by python debugger already</a:t>
            </a:r>
          </a:p>
        </p:txBody>
      </p:sp>
    </p:spTree>
    <p:extLst>
      <p:ext uri="{BB962C8B-B14F-4D97-AF65-F5344CB8AC3E}">
        <p14:creationId xmlns:p14="http://schemas.microsoft.com/office/powerpoint/2010/main" val="2823447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48947-65E5-E196-7838-440531608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CD2E-5769-38E8-A2FB-8E1B1E125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itter ExtraBold"/>
              </a:rPr>
              <a:t>What the Spotter Ansible Playbook Debugger is not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8183D-011F-2F25-C042-B4B3123B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56384B"/>
                </a:solidFill>
                <a:latin typeface="Montserrat"/>
              </a:rPr>
              <a:t>Action plugin </a:t>
            </a:r>
            <a:r>
              <a:rPr lang="en-US" dirty="0">
                <a:solidFill>
                  <a:srgbClr val="56384B"/>
                </a:solidFill>
                <a:latin typeface="Montserrat"/>
              </a:rPr>
              <a:t>debugger – use python debugger</a:t>
            </a:r>
            <a:endParaRPr lang="en-US" dirty="0">
              <a:solidFill>
                <a:srgbClr val="56384B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6384B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6384B"/>
              </a:solidFill>
            </a:endParaRPr>
          </a:p>
          <a:p>
            <a:endParaRPr lang="en-US" dirty="0">
              <a:solidFill>
                <a:srgbClr val="56384B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B94105-9676-D550-C54A-BB315145917E}"/>
              </a:ext>
            </a:extLst>
          </p:cNvPr>
          <p:cNvGrpSpPr/>
          <p:nvPr/>
        </p:nvGrpSpPr>
        <p:grpSpPr>
          <a:xfrm>
            <a:off x="500062" y="2416112"/>
            <a:ext cx="11191876" cy="3692171"/>
            <a:chOff x="500062" y="2310857"/>
            <a:chExt cx="11191876" cy="369217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09A2301-652F-A533-FE94-F0B5838947DA}"/>
                </a:ext>
              </a:extLst>
            </p:cNvPr>
            <p:cNvSpPr/>
            <p:nvPr/>
          </p:nvSpPr>
          <p:spPr>
            <a:xfrm>
              <a:off x="500062" y="2310857"/>
              <a:ext cx="11191875" cy="3692171"/>
            </a:xfrm>
            <a:prstGeom prst="roundRect">
              <a:avLst>
                <a:gd name="adj" fmla="val 1324"/>
              </a:avLst>
            </a:prstGeom>
            <a:solidFill>
              <a:srgbClr val="252526"/>
            </a:solidFill>
            <a:ln>
              <a:noFill/>
            </a:ln>
            <a:effectLst>
              <a:outerShdw blurRad="114300" dist="38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5" name="Picture 4" descr="A screenshot of a computer program&#10;&#10;AI-generated content may be incorrect.">
              <a:extLst>
                <a:ext uri="{FF2B5EF4-FFF2-40B4-BE49-F238E27FC236}">
                  <a16:creationId xmlns:a16="http://schemas.microsoft.com/office/drawing/2014/main" id="{90ACD5BE-EC72-8CD9-31BC-0BED5ECAD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063" y="2359331"/>
              <a:ext cx="11191875" cy="3562350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3A5E42-27FE-A416-7863-2E75ED3030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27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67499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861ED-D1C0-08FF-36CA-8E80FA769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70EE0-9470-B06A-685D-E0AC109D9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itter ExtraBold"/>
              </a:rPr>
              <a:t>What the Spotter Ansible Playbook Debugger is not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EB547-7233-3827-FE7B-0C54E7EBD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56384B"/>
                </a:solidFill>
                <a:latin typeface="Montserrat"/>
              </a:rPr>
              <a:t>Inventory plugin</a:t>
            </a:r>
            <a:r>
              <a:rPr lang="en-US" dirty="0">
                <a:solidFill>
                  <a:srgbClr val="56384B"/>
                </a:solidFill>
                <a:latin typeface="Montserrat"/>
              </a:rPr>
              <a:t> debugger – use python debugger</a:t>
            </a:r>
            <a:endParaRPr lang="en-US" dirty="0">
              <a:solidFill>
                <a:srgbClr val="56384B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6384B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6384B"/>
              </a:solidFill>
            </a:endParaRPr>
          </a:p>
          <a:p>
            <a:endParaRPr lang="en-US" dirty="0">
              <a:solidFill>
                <a:srgbClr val="56384B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90E01F-AAD7-456C-D4E6-D4CF8C4D7517}"/>
              </a:ext>
            </a:extLst>
          </p:cNvPr>
          <p:cNvGrpSpPr/>
          <p:nvPr/>
        </p:nvGrpSpPr>
        <p:grpSpPr>
          <a:xfrm>
            <a:off x="949458" y="2272236"/>
            <a:ext cx="10293082" cy="3947050"/>
            <a:chOff x="949459" y="2170878"/>
            <a:chExt cx="10293082" cy="394705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44DCD26-CF81-B09D-0747-1F55FF3D2B67}"/>
                </a:ext>
              </a:extLst>
            </p:cNvPr>
            <p:cNvSpPr/>
            <p:nvPr/>
          </p:nvSpPr>
          <p:spPr>
            <a:xfrm>
              <a:off x="949459" y="2170878"/>
              <a:ext cx="10288492" cy="3947050"/>
            </a:xfrm>
            <a:prstGeom prst="roundRect">
              <a:avLst>
                <a:gd name="adj" fmla="val 1370"/>
              </a:avLst>
            </a:prstGeom>
            <a:solidFill>
              <a:srgbClr val="252526"/>
            </a:solidFill>
            <a:ln>
              <a:noFill/>
            </a:ln>
            <a:effectLst>
              <a:outerShdw blurRad="114300" dist="38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4" name="Picture 3" descr="A screen shot of a computer program&#10;&#10;AI-generated content may be incorrect.">
              <a:extLst>
                <a:ext uri="{FF2B5EF4-FFF2-40B4-BE49-F238E27FC236}">
                  <a16:creationId xmlns:a16="http://schemas.microsoft.com/office/drawing/2014/main" id="{A20D5DAA-A6D9-CC01-02EB-398405AE2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4049" y="2230285"/>
              <a:ext cx="10288492" cy="3820444"/>
            </a:xfrm>
            <a:prstGeom prst="rect">
              <a:avLst/>
            </a:prstGeom>
          </p:spPr>
        </p:pic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9E4EA7E-F315-FCA1-D6DF-2D9303B26D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28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215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7179-CA28-EB92-80CF-9380BB407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itter ExtraBold"/>
              </a:rPr>
              <a:t>Agenda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CF591-436B-D535-CF13-E4D6E3A4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450" y="1825625"/>
            <a:ext cx="99123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en-US">
                <a:latin typeface="Montserrat"/>
              </a:rPr>
              <a:t>Motivation</a:t>
            </a:r>
            <a:endParaRPr lang="en-US" dirty="0">
              <a:latin typeface="Montserrat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>
                <a:latin typeface="Montserrat"/>
              </a:rPr>
              <a:t>Examples</a:t>
            </a:r>
            <a:endParaRPr lang="en-US" dirty="0">
              <a:latin typeface="Montserrat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>
                <a:latin typeface="Montserrat"/>
              </a:rPr>
              <a:t>What the Spotter Ansible Playbook Debugger is</a:t>
            </a:r>
            <a:endParaRPr lang="en-US" dirty="0"/>
          </a:p>
          <a:p>
            <a:pPr marL="0" indent="0">
              <a:lnSpc>
                <a:spcPts val="3600"/>
              </a:lnSpc>
              <a:buNone/>
            </a:pPr>
            <a:r>
              <a:rPr lang="en-US">
                <a:latin typeface="Montserrat"/>
              </a:rPr>
              <a:t>What the Spotter Ansible Playbook Debugger is not</a:t>
            </a:r>
            <a:endParaRPr lang="en-US" dirty="0">
              <a:latin typeface="Montserrat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>
                <a:latin typeface="Montserrat"/>
              </a:rPr>
              <a:t>Implementation details</a:t>
            </a:r>
            <a:endParaRPr lang="en-US" dirty="0">
              <a:latin typeface="Montserrat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>
                <a:latin typeface="Montserrat"/>
              </a:rPr>
              <a:t>Live Demo</a:t>
            </a:r>
            <a:endParaRPr lang="en-US" dirty="0">
              <a:latin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50E99D-62DD-B348-C089-2DC70B2A377C}"/>
              </a:ext>
            </a:extLst>
          </p:cNvPr>
          <p:cNvSpPr txBox="1"/>
          <p:nvPr/>
        </p:nvSpPr>
        <p:spPr>
          <a:xfrm>
            <a:off x="838200" y="1825625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69A32"/>
                </a:solidFill>
                <a:latin typeface="Montserrat" panose="00000500000000000000" pitchFamily="50" charset="0"/>
              </a:rPr>
              <a:t>1.</a:t>
            </a:r>
            <a:endParaRPr lang="en-SI" sz="2800" b="1" dirty="0">
              <a:solidFill>
                <a:srgbClr val="E69A32"/>
              </a:solidFill>
              <a:latin typeface="Montserrat" panose="000005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45226E-A1E8-2895-2211-DD4AAB831CD9}"/>
              </a:ext>
            </a:extLst>
          </p:cNvPr>
          <p:cNvSpPr txBox="1"/>
          <p:nvPr/>
        </p:nvSpPr>
        <p:spPr>
          <a:xfrm>
            <a:off x="838200" y="2416175"/>
            <a:ext cx="49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69A32"/>
                </a:solidFill>
                <a:latin typeface="Montserrat" panose="00000500000000000000" pitchFamily="50" charset="0"/>
              </a:rPr>
              <a:t>2.</a:t>
            </a:r>
            <a:endParaRPr lang="en-SI" sz="2800" b="1" dirty="0">
              <a:solidFill>
                <a:srgbClr val="E69A32"/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DB5E5-F7DF-51B9-D598-4952A7011EAE}"/>
              </a:ext>
            </a:extLst>
          </p:cNvPr>
          <p:cNvSpPr txBox="1"/>
          <p:nvPr/>
        </p:nvSpPr>
        <p:spPr>
          <a:xfrm>
            <a:off x="838200" y="2987020"/>
            <a:ext cx="49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69A32"/>
                </a:solidFill>
                <a:latin typeface="Montserrat" panose="00000500000000000000" pitchFamily="50" charset="0"/>
              </a:rPr>
              <a:t>3.</a:t>
            </a:r>
            <a:endParaRPr lang="en-SI" sz="2800" b="1" dirty="0">
              <a:solidFill>
                <a:srgbClr val="E69A32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9BAA0B-C900-C980-4BEA-99CDF65DA865}"/>
              </a:ext>
            </a:extLst>
          </p:cNvPr>
          <p:cNvSpPr txBox="1"/>
          <p:nvPr/>
        </p:nvSpPr>
        <p:spPr>
          <a:xfrm>
            <a:off x="836597" y="3594655"/>
            <a:ext cx="526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69A32"/>
                </a:solidFill>
                <a:latin typeface="Montserrat" panose="00000500000000000000" pitchFamily="50" charset="0"/>
              </a:rPr>
              <a:t>4.</a:t>
            </a:r>
            <a:endParaRPr lang="en-SI" sz="2800" b="1" dirty="0">
              <a:solidFill>
                <a:srgbClr val="E69A32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B94890-D43C-77F2-5719-7B7192EF2201}"/>
              </a:ext>
            </a:extLst>
          </p:cNvPr>
          <p:cNvSpPr txBox="1"/>
          <p:nvPr/>
        </p:nvSpPr>
        <p:spPr>
          <a:xfrm>
            <a:off x="836597" y="416550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69A32"/>
                </a:solidFill>
                <a:latin typeface="Montserrat" panose="00000500000000000000" pitchFamily="50" charset="0"/>
              </a:rPr>
              <a:t>5.</a:t>
            </a:r>
            <a:endParaRPr lang="en-SI" sz="2800" b="1" dirty="0">
              <a:solidFill>
                <a:srgbClr val="E69A32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E8DAC0-2001-39C8-ADBF-6F13E5C523A8}"/>
              </a:ext>
            </a:extLst>
          </p:cNvPr>
          <p:cNvSpPr txBox="1"/>
          <p:nvPr/>
        </p:nvSpPr>
        <p:spPr>
          <a:xfrm>
            <a:off x="828581" y="4756050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69A32"/>
                </a:solidFill>
                <a:latin typeface="Montserrat" panose="00000500000000000000" pitchFamily="50" charset="0"/>
              </a:rPr>
              <a:t>6.</a:t>
            </a:r>
            <a:endParaRPr lang="en-SI" sz="2800" b="1" dirty="0">
              <a:solidFill>
                <a:srgbClr val="E69A32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31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81B97-C64A-CA52-5A3E-7CEE37BAB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2373-B19D-5F03-9AE4-A3926E93D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itter ExtraBold"/>
              </a:rPr>
              <a:t>What the Spotter Ansible Playbook Debugger is not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D91A6-4E94-83B2-35C2-22B22C5A8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728614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b="1" dirty="0">
                <a:solidFill>
                  <a:srgbClr val="56384B"/>
                </a:solidFill>
                <a:latin typeface="Montserrat"/>
              </a:rPr>
              <a:t>Filter, test or lookup plugin</a:t>
            </a:r>
            <a:r>
              <a:rPr lang="en-US" dirty="0">
                <a:solidFill>
                  <a:srgbClr val="56384B"/>
                </a:solidFill>
                <a:latin typeface="Montserrat"/>
              </a:rPr>
              <a:t> debugger – use python debugger</a:t>
            </a:r>
            <a:endParaRPr lang="en-US" dirty="0">
              <a:solidFill>
                <a:srgbClr val="56384B"/>
              </a:solidFill>
            </a:endParaRPr>
          </a:p>
          <a:p>
            <a:pPr marL="0" indent="0">
              <a:lnSpc>
                <a:spcPts val="3200"/>
              </a:lnSpc>
              <a:buNone/>
            </a:pPr>
            <a:endParaRPr lang="en-US" dirty="0">
              <a:solidFill>
                <a:srgbClr val="56384B"/>
              </a:solidFill>
            </a:endParaRPr>
          </a:p>
          <a:p>
            <a:pPr marL="0" indent="0">
              <a:lnSpc>
                <a:spcPts val="3200"/>
              </a:lnSpc>
              <a:buNone/>
            </a:pPr>
            <a:endParaRPr lang="en-US" dirty="0">
              <a:solidFill>
                <a:srgbClr val="56384B"/>
              </a:solidFill>
            </a:endParaRPr>
          </a:p>
          <a:p>
            <a:pPr>
              <a:lnSpc>
                <a:spcPts val="3200"/>
              </a:lnSpc>
            </a:pPr>
            <a:endParaRPr lang="en-US" dirty="0">
              <a:solidFill>
                <a:srgbClr val="56384B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0D7898-D660-B71D-530D-C37018441007}"/>
              </a:ext>
            </a:extLst>
          </p:cNvPr>
          <p:cNvGrpSpPr/>
          <p:nvPr/>
        </p:nvGrpSpPr>
        <p:grpSpPr>
          <a:xfrm>
            <a:off x="481011" y="2828112"/>
            <a:ext cx="11229975" cy="2835298"/>
            <a:chOff x="481012" y="2730043"/>
            <a:chExt cx="11229975" cy="283529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2327E96-C5E5-693E-AC0B-9ADBCCAD9F93}"/>
                </a:ext>
              </a:extLst>
            </p:cNvPr>
            <p:cNvSpPr/>
            <p:nvPr/>
          </p:nvSpPr>
          <p:spPr>
            <a:xfrm>
              <a:off x="481012" y="2730043"/>
              <a:ext cx="11229975" cy="2835298"/>
            </a:xfrm>
            <a:prstGeom prst="roundRect">
              <a:avLst>
                <a:gd name="adj" fmla="val 2037"/>
              </a:avLst>
            </a:prstGeom>
            <a:solidFill>
              <a:srgbClr val="252526"/>
            </a:solidFill>
            <a:ln>
              <a:noFill/>
            </a:ln>
            <a:effectLst>
              <a:outerShdw blurRad="114300" dist="38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5" name="Picture 4" descr="A screen shot of a computer program&#10;&#10;AI-generated content may be incorrect.">
              <a:extLst>
                <a:ext uri="{FF2B5EF4-FFF2-40B4-BE49-F238E27FC236}">
                  <a16:creationId xmlns:a16="http://schemas.microsoft.com/office/drawing/2014/main" id="{B3C03459-9F24-29E9-C929-E643FF2BB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012" y="2792546"/>
              <a:ext cx="11229975" cy="2705100"/>
            </a:xfrm>
            <a:prstGeom prst="rect">
              <a:avLst/>
            </a:prstGeom>
          </p:spPr>
        </p:pic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C6D95F7-E898-8696-A1B9-9CB27CD62E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29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09834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6519A-04F0-DC8A-7DE4-F4A0AD9AD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2869-0315-C394-4458-90C555F0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itter ExtraBold"/>
              </a:rPr>
              <a:t>What the Spotter Ansible Playbook Debugger is not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836B1-CE15-DE4D-E98D-162B5A919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dirty="0">
                <a:solidFill>
                  <a:srgbClr val="56384B"/>
                </a:solidFill>
                <a:latin typeface="Montserrat"/>
              </a:rPr>
              <a:t>Debugger for any other Ansible plugin type</a:t>
            </a:r>
            <a:endParaRPr lang="en-US" dirty="0">
              <a:solidFill>
                <a:srgbClr val="56384B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latin typeface="Montserrat"/>
              </a:rPr>
              <a:t>Module, strategy, …</a:t>
            </a:r>
          </a:p>
          <a:p>
            <a:pPr>
              <a:lnSpc>
                <a:spcPts val="3200"/>
              </a:lnSpc>
            </a:pPr>
            <a:endParaRPr lang="en-US" sz="2400" dirty="0">
              <a:latin typeface="Montserrat"/>
            </a:endParaRPr>
          </a:p>
          <a:p>
            <a:pPr>
              <a:lnSpc>
                <a:spcPts val="3200"/>
              </a:lnSpc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721B11-9DAE-885B-51AF-02DD45673D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30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808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BC75C-3279-9876-0779-314D77D72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28A6-8F3C-A1A9-1C43-8D5CC6AE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itter ExtraBold"/>
              </a:rPr>
              <a:t>Who is affected by that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FBF55-17BC-6F52-D3B1-AEEBEB777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89"/>
            <a:ext cx="10515600" cy="44728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b="1" dirty="0">
                <a:solidFill>
                  <a:srgbClr val="56384B"/>
                </a:solidFill>
                <a:latin typeface="Montserrat"/>
              </a:rPr>
              <a:t>Authors of collections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400" dirty="0">
                <a:latin typeface="Montserrat"/>
              </a:rPr>
              <a:t>As a coauthor of </a:t>
            </a:r>
            <a:r>
              <a:rPr lang="en-US" sz="2400" i="1" dirty="0" err="1">
                <a:latin typeface="Montserrat"/>
              </a:rPr>
              <a:t>servicenow.itsm</a:t>
            </a:r>
            <a:r>
              <a:rPr lang="en-US" sz="2400" dirty="0">
                <a:latin typeface="Montserrat"/>
              </a:rPr>
              <a:t> collection in the past, I can tell that python debugging of Ansible modules code would make life a lot easier.</a:t>
            </a:r>
          </a:p>
          <a:p>
            <a:pPr marL="0" indent="0">
              <a:lnSpc>
                <a:spcPts val="3200"/>
              </a:lnSpc>
              <a:buNone/>
            </a:pPr>
            <a:endParaRPr lang="en-US" sz="2400" dirty="0"/>
          </a:p>
          <a:p>
            <a:pPr marL="0" indent="0">
              <a:lnSpc>
                <a:spcPts val="3200"/>
              </a:lnSpc>
              <a:buNone/>
            </a:pPr>
            <a:r>
              <a:rPr lang="en-US" b="1" dirty="0">
                <a:solidFill>
                  <a:srgbClr val="56384B"/>
                </a:solidFill>
                <a:latin typeface="Montserrat"/>
              </a:rPr>
              <a:t>Large enterprises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400" dirty="0">
                <a:latin typeface="Montserrat"/>
              </a:rPr>
              <a:t>Our experience is that paying AAP customers need to write own plugins. </a:t>
            </a:r>
            <a:endParaRPr lang="en-US" sz="2400" dirty="0"/>
          </a:p>
          <a:p>
            <a:pPr marL="0" indent="0">
              <a:lnSpc>
                <a:spcPts val="3200"/>
              </a:lnSpc>
              <a:buNone/>
            </a:pPr>
            <a:r>
              <a:rPr lang="en-US" sz="2400" dirty="0">
                <a:latin typeface="Montserrat"/>
              </a:rPr>
              <a:t>Them being authors of collections – just private ones.</a:t>
            </a:r>
            <a:endParaRPr lang="en-US" sz="2400" dirty="0"/>
          </a:p>
          <a:p>
            <a:pPr>
              <a:lnSpc>
                <a:spcPts val="3200"/>
              </a:lnSpc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8CDAD-1E8D-9EEE-155E-20A41476F6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31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1659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49F9-9DA0-17DD-A7F3-E98FB0CC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itter ExtraBold"/>
              </a:rPr>
              <a:t>Artificial examples of usage </a:t>
            </a:r>
            <a:r>
              <a:rPr lang="en-US" b="1" dirty="0">
                <a:solidFill>
                  <a:srgbClr val="E69A32"/>
                </a:solidFill>
                <a:latin typeface="Bitter" pitchFamily="2" charset="0"/>
              </a:rPr>
              <a:t>- LIVE DEMO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6B383A-488C-324E-03A4-1BBBC64ABBC4}"/>
              </a:ext>
            </a:extLst>
          </p:cNvPr>
          <p:cNvGrpSpPr/>
          <p:nvPr/>
        </p:nvGrpSpPr>
        <p:grpSpPr>
          <a:xfrm>
            <a:off x="1586842" y="1574074"/>
            <a:ext cx="9018315" cy="4464913"/>
            <a:chOff x="1586842" y="1771427"/>
            <a:chExt cx="9018315" cy="446491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97CEACE-EE20-3E35-A746-1FA1781B10F3}"/>
                </a:ext>
              </a:extLst>
            </p:cNvPr>
            <p:cNvSpPr/>
            <p:nvPr/>
          </p:nvSpPr>
          <p:spPr>
            <a:xfrm>
              <a:off x="1586842" y="1771427"/>
              <a:ext cx="9018315" cy="4464913"/>
            </a:xfrm>
            <a:prstGeom prst="roundRect">
              <a:avLst>
                <a:gd name="adj" fmla="val 882"/>
              </a:avLst>
            </a:prstGeom>
            <a:solidFill>
              <a:srgbClr val="FFFFFF"/>
            </a:solidFill>
            <a:ln>
              <a:noFill/>
            </a:ln>
            <a:effectLst>
              <a:outerShdw blurRad="114300" dist="38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5" name="Content Placeholder 3" descr="A screenshot of a computer code&#10;&#10;AI-generated content may be incorrect.">
              <a:extLst>
                <a:ext uri="{FF2B5EF4-FFF2-40B4-BE49-F238E27FC236}">
                  <a16:creationId xmlns:a16="http://schemas.microsoft.com/office/drawing/2014/main" id="{571AA51C-5B24-C0C1-D572-4AA2B541F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842" y="1825625"/>
              <a:ext cx="9018315" cy="435133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16644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A1F56-B08E-CD54-478B-490F79EB3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774"/>
            <a:ext cx="10515600" cy="559704"/>
          </a:xfrm>
        </p:spPr>
        <p:txBody>
          <a:bodyPr anchor="ctr">
            <a:normAutofit/>
          </a:bodyPr>
          <a:lstStyle/>
          <a:p>
            <a:r>
              <a:rPr lang="en-US"/>
              <a:t>Real world example (service now) </a:t>
            </a:r>
            <a:r>
              <a:rPr lang="en-US" b="1" dirty="0">
                <a:solidFill>
                  <a:srgbClr val="E69A32"/>
                </a:solidFill>
                <a:latin typeface="Bitter" pitchFamily="2" charset="0"/>
              </a:rPr>
              <a:t>- LIVE DEMO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7C74B26-4B42-6F33-C249-24C86A8B7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81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B470F-B3DC-6411-837B-C5862C2EA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D70B-0E26-5774-495D-C24A333F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Security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04A65-4586-9DFF-31CB-D3476EBDE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056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56384B"/>
                </a:solidFill>
                <a:latin typeface="Montserrat"/>
              </a:rPr>
              <a:t>Masking secrets</a:t>
            </a:r>
          </a:p>
          <a:p>
            <a:pPr marL="0" indent="0">
              <a:buNone/>
            </a:pPr>
            <a:r>
              <a:rPr lang="en-US" sz="2400" dirty="0">
                <a:latin typeface="Montserrat"/>
              </a:rPr>
              <a:t>Debugger have access to ALL variables – even those in vault</a:t>
            </a:r>
          </a:p>
          <a:p>
            <a:pPr marL="0" indent="0">
              <a:buNone/>
            </a:pPr>
            <a:endParaRPr lang="en-US" sz="2400" dirty="0">
              <a:solidFill>
                <a:srgbClr val="56384B"/>
              </a:solidFill>
              <a:latin typeface="Montserrat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56384B"/>
                </a:solidFill>
                <a:latin typeface="Montserrat"/>
              </a:rPr>
              <a:t>Why it is not that problematic</a:t>
            </a:r>
          </a:p>
          <a:p>
            <a:pPr marL="0" indent="0">
              <a:buNone/>
            </a:pPr>
            <a:r>
              <a:rPr lang="en-US" sz="2400" dirty="0">
                <a:latin typeface="Montserrat"/>
              </a:rPr>
              <a:t>No privilege escalation – need to know ansible-vault password</a:t>
            </a:r>
          </a:p>
          <a:p>
            <a:pPr marL="0" indent="0">
              <a:buNone/>
            </a:pPr>
            <a:endParaRPr lang="en-US" sz="2400" dirty="0">
              <a:latin typeface="Montserrat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56384B"/>
                </a:solidFill>
                <a:latin typeface="Montserrat"/>
              </a:rPr>
              <a:t>Consequence if it is</a:t>
            </a:r>
          </a:p>
          <a:p>
            <a:pPr marL="0" indent="0">
              <a:buNone/>
            </a:pPr>
            <a:r>
              <a:rPr lang="en-US" sz="2400" dirty="0">
                <a:latin typeface="Montserrat"/>
              </a:rPr>
              <a:t>Root of the problem is ansible-core</a:t>
            </a:r>
          </a:p>
          <a:p>
            <a:pPr marL="0" indent="0">
              <a:buNone/>
            </a:pPr>
            <a:r>
              <a:rPr lang="en-US" sz="2400" dirty="0">
                <a:latin typeface="Montserrat"/>
              </a:rPr>
              <a:t>2.19 seems to hide secrets better than 2.18 or earlier</a:t>
            </a:r>
          </a:p>
          <a:p>
            <a:pPr marL="0" indent="0">
              <a:buNone/>
            </a:pPr>
            <a:endParaRPr lang="en-US" sz="2400" dirty="0">
              <a:latin typeface="Montserrat"/>
            </a:endParaRPr>
          </a:p>
          <a:p>
            <a:pPr marL="0" indent="0">
              <a:buNone/>
            </a:pPr>
            <a:endParaRPr lang="en-US" sz="2400" dirty="0">
              <a:solidFill>
                <a:srgbClr val="56384B"/>
              </a:solidFill>
              <a:latin typeface="Montserrat"/>
            </a:endParaRPr>
          </a:p>
          <a:p>
            <a:pPr marL="0" indent="0">
              <a:buNone/>
            </a:pPr>
            <a:endParaRPr lang="en-SI" dirty="0">
              <a:solidFill>
                <a:srgbClr val="56384B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89661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41D8-5556-6116-55CB-3146AF3FF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Overriding variable values – not implemented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2B5F9-B7AE-37C7-AD25-6D102B7EB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56384B"/>
                </a:solidFill>
                <a:latin typeface="Montserrat"/>
              </a:rPr>
              <a:t>Variable protection</a:t>
            </a:r>
          </a:p>
          <a:p>
            <a:pPr marL="0" indent="0">
              <a:buNone/>
            </a:pPr>
            <a:r>
              <a:rPr lang="en-US" dirty="0"/>
              <a:t>Cloned before used in any plugin</a:t>
            </a:r>
          </a:p>
          <a:p>
            <a:pPr marL="0" indent="0">
              <a:buNone/>
            </a:pPr>
            <a:r>
              <a:rPr lang="en-US" dirty="0"/>
              <a:t>This is correct way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56384B"/>
                </a:solidFill>
                <a:latin typeface="Montserrat"/>
              </a:rPr>
              <a:t>Overriding values - options</a:t>
            </a:r>
          </a:p>
          <a:p>
            <a:pPr marL="0" indent="0">
              <a:buNone/>
            </a:pPr>
            <a:r>
              <a:rPr lang="en-US" dirty="0"/>
              <a:t>Override in task context</a:t>
            </a:r>
          </a:p>
          <a:p>
            <a:pPr marL="0" indent="0">
              <a:buNone/>
            </a:pPr>
            <a:r>
              <a:rPr lang="en-US" dirty="0"/>
              <a:t>Override in global context</a:t>
            </a:r>
          </a:p>
          <a:p>
            <a:pPr marL="0" indent="0">
              <a:buNone/>
            </a:pPr>
            <a:r>
              <a:rPr lang="en-US" dirty="0"/>
              <a:t>Override in </a:t>
            </a:r>
            <a:r>
              <a:rPr lang="en-US"/>
              <a:t>both contexts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00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9FD4B0-67D1-7B79-A320-D5EE99529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596" y="283881"/>
            <a:ext cx="11096806" cy="66718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FA7A4-3A07-CB39-969B-15B9F18F50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03490" y="2308675"/>
            <a:ext cx="9185275" cy="538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rgbClr val="E69A32"/>
                </a:solidFill>
                <a:latin typeface="Montserrat"/>
              </a:rPr>
              <a:t>Ask me anything</a:t>
            </a:r>
          </a:p>
        </p:txBody>
      </p:sp>
      <p:sp>
        <p:nvSpPr>
          <p:cNvPr id="4" name="Google Shape;2420;p189">
            <a:extLst>
              <a:ext uri="{FF2B5EF4-FFF2-40B4-BE49-F238E27FC236}">
                <a16:creationId xmlns:a16="http://schemas.microsoft.com/office/drawing/2014/main" id="{C768F7B7-008F-1A43-D4D0-B6281782D8BC}"/>
              </a:ext>
            </a:extLst>
          </p:cNvPr>
          <p:cNvSpPr txBox="1">
            <a:spLocks/>
          </p:cNvSpPr>
          <p:nvPr/>
        </p:nvSpPr>
        <p:spPr>
          <a:xfrm>
            <a:off x="1503233" y="1231497"/>
            <a:ext cx="918553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600"/>
              <a:buFont typeface="Bitter SemiBold"/>
              <a:buNone/>
              <a:defRPr sz="3600" b="0" i="0" u="none" strike="noStrike" cap="none">
                <a:solidFill>
                  <a:srgbClr val="40252F"/>
                </a:solidFill>
                <a:latin typeface="Bitter SemiBold"/>
                <a:ea typeface="Bitter SemiBold"/>
                <a:cs typeface="Bitter SemiBold"/>
                <a:sym typeface="Bitter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4025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4025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4025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4025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40252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40252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40252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4025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252F"/>
              </a:buClr>
              <a:buSzPts val="3600"/>
              <a:buFont typeface="Bitter SemiBold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>
                <a:ln>
                  <a:noFill/>
                </a:ln>
                <a:solidFill>
                  <a:srgbClr val="EDE6E2"/>
                </a:solidFill>
                <a:effectLst/>
                <a:uLnTx/>
                <a:uFillTx/>
                <a:latin typeface="Bitter SemiBold" pitchFamily="2" charset="0"/>
                <a:sym typeface="Bitter SemiBold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627601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C46D4-935A-E3A5-2DF6-31EA5F935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;p13">
            <a:extLst>
              <a:ext uri="{FF2B5EF4-FFF2-40B4-BE49-F238E27FC236}">
                <a16:creationId xmlns:a16="http://schemas.microsoft.com/office/drawing/2014/main" id="{C4F733DF-1E1C-77EF-F2F9-FB4B67A5BD7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098" y="759248"/>
            <a:ext cx="2239803" cy="4990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FDFACE-1AA5-BC65-4D99-9D35A3C58B6A}"/>
              </a:ext>
            </a:extLst>
          </p:cNvPr>
          <p:cNvSpPr txBox="1">
            <a:spLocks/>
          </p:cNvSpPr>
          <p:nvPr/>
        </p:nvSpPr>
        <p:spPr>
          <a:xfrm>
            <a:off x="2128674" y="3003106"/>
            <a:ext cx="7934650" cy="85178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>
                <a:solidFill>
                  <a:srgbClr val="E1D7CF"/>
                </a:solidFill>
                <a:latin typeface="Bitter SemiBold" pitchFamily="2" charset="0"/>
              </a:rPr>
              <a:t>Thank you!</a:t>
            </a:r>
          </a:p>
        </p:txBody>
      </p:sp>
      <p:sp>
        <p:nvSpPr>
          <p:cNvPr id="9" name="PoljeZBesedilom 7">
            <a:extLst>
              <a:ext uri="{FF2B5EF4-FFF2-40B4-BE49-F238E27FC236}">
                <a16:creationId xmlns:a16="http://schemas.microsoft.com/office/drawing/2014/main" id="{A116238E-D73B-0650-D1B0-714840D74DC5}"/>
              </a:ext>
            </a:extLst>
          </p:cNvPr>
          <p:cNvSpPr txBox="1"/>
          <p:nvPr/>
        </p:nvSpPr>
        <p:spPr>
          <a:xfrm>
            <a:off x="4838657" y="5000788"/>
            <a:ext cx="2182315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1D7CF"/>
                </a:solidFill>
                <a:effectLst/>
                <a:uLnTx/>
                <a:uFillTx/>
                <a:latin typeface="Bitter" panose="02000000000000000000" pitchFamily="2" charset="0"/>
                <a:cs typeface="Arial"/>
                <a:sym typeface="Arial"/>
              </a:rPr>
              <a:t>Find out more</a:t>
            </a:r>
          </a:p>
        </p:txBody>
      </p:sp>
      <p:sp>
        <p:nvSpPr>
          <p:cNvPr id="10" name="PoljeZBesedilom 8">
            <a:extLst>
              <a:ext uri="{FF2B5EF4-FFF2-40B4-BE49-F238E27FC236}">
                <a16:creationId xmlns:a16="http://schemas.microsoft.com/office/drawing/2014/main" id="{9FFA2548-70D8-CF22-8443-E18FF25AA1D5}"/>
              </a:ext>
            </a:extLst>
          </p:cNvPr>
          <p:cNvSpPr txBox="1"/>
          <p:nvPr/>
        </p:nvSpPr>
        <p:spPr>
          <a:xfrm>
            <a:off x="1384078" y="5000787"/>
            <a:ext cx="2192800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1D7CF"/>
                </a:solidFill>
                <a:effectLst/>
                <a:uLnTx/>
                <a:uFillTx/>
                <a:latin typeface="Bitter" panose="02000000000000000000" pitchFamily="2" charset="0"/>
                <a:cs typeface="Arial"/>
                <a:sym typeface="Arial"/>
              </a:rPr>
              <a:t>Get in touch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23E762A1-D887-07EE-4278-583ACF063A9E}"/>
              </a:ext>
            </a:extLst>
          </p:cNvPr>
          <p:cNvSpPr txBox="1"/>
          <p:nvPr/>
        </p:nvSpPr>
        <p:spPr>
          <a:xfrm>
            <a:off x="8514720" y="5000787"/>
            <a:ext cx="1888381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>
                <a:ln>
                  <a:noFill/>
                </a:ln>
                <a:solidFill>
                  <a:srgbClr val="E1D7CF"/>
                </a:solidFill>
                <a:effectLst/>
                <a:uLnTx/>
                <a:uFillTx/>
                <a:latin typeface="Bitter" panose="02000000000000000000" pitchFamily="2" charset="0"/>
                <a:cs typeface="Arial"/>
                <a:sym typeface="Arial"/>
              </a:rPr>
              <a:t>Follow us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1D7CF"/>
              </a:solidFill>
              <a:effectLst/>
              <a:uLnTx/>
              <a:uFillTx/>
              <a:latin typeface="Bitter" panose="02000000000000000000" pitchFamily="2" charset="0"/>
              <a:cs typeface="Arial"/>
              <a:sym typeface="Arial"/>
            </a:endParaRPr>
          </a:p>
        </p:txBody>
      </p:sp>
      <p:pic>
        <p:nvPicPr>
          <p:cNvPr id="18" name="Slika 16" descr="Slika, ki vsebuje besede ustvarjalnost&#10;&#10;Opis je samodejno ustvarjen">
            <a:hlinkClick r:id="rId4"/>
            <a:extLst>
              <a:ext uri="{FF2B5EF4-FFF2-40B4-BE49-F238E27FC236}">
                <a16:creationId xmlns:a16="http://schemas.microsoft.com/office/drawing/2014/main" id="{9E61C69F-3563-09C3-1D55-96DFEC93D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0911" y="5551150"/>
            <a:ext cx="216000" cy="208406"/>
          </a:xfrm>
          <a:prstGeom prst="rect">
            <a:avLst/>
          </a:prstGeom>
        </p:spPr>
      </p:pic>
      <p:pic>
        <p:nvPicPr>
          <p:cNvPr id="19" name="Slika 18" descr="Slika, ki vsebuje besede grafika, oblikovanje&#10;&#10;Opis je samodejno ustvarjen">
            <a:hlinkClick r:id="rId6"/>
            <a:extLst>
              <a:ext uri="{FF2B5EF4-FFF2-40B4-BE49-F238E27FC236}">
                <a16:creationId xmlns:a16="http://schemas.microsoft.com/office/drawing/2014/main" id="{DC700477-E7BB-5CAC-CABF-B5B1629E53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7901" y="5534185"/>
            <a:ext cx="216000" cy="215999"/>
          </a:xfrm>
          <a:prstGeom prst="rect">
            <a:avLst/>
          </a:prstGeom>
        </p:spPr>
      </p:pic>
      <p:pic>
        <p:nvPicPr>
          <p:cNvPr id="21" name="Slika 22" descr="Slika, ki vsebuje besede grafika, simbol, rumena, oblikovanje&#10;&#10;Opis je samodejno ustvarjen">
            <a:hlinkClick r:id="rId8"/>
            <a:extLst>
              <a:ext uri="{FF2B5EF4-FFF2-40B4-BE49-F238E27FC236}">
                <a16:creationId xmlns:a16="http://schemas.microsoft.com/office/drawing/2014/main" id="{F28125CF-58FC-6DB1-8DE3-9202A48FFB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2416" y="5566899"/>
            <a:ext cx="252000" cy="176908"/>
          </a:xfrm>
          <a:prstGeom prst="rect">
            <a:avLst/>
          </a:prstGeom>
        </p:spPr>
      </p:pic>
      <p:pic>
        <p:nvPicPr>
          <p:cNvPr id="22" name="Picture 21" descr="A yellow face with black eyes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12923344-C166-526C-72B0-42918911F2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49921" y="5566956"/>
            <a:ext cx="252000" cy="192600"/>
          </a:xfrm>
          <a:prstGeom prst="rect">
            <a:avLst/>
          </a:prstGeom>
        </p:spPr>
      </p:pic>
      <p:sp>
        <p:nvSpPr>
          <p:cNvPr id="24" name="PoljeZBesedilom 4">
            <a:hlinkClick r:id="rId12"/>
            <a:extLst>
              <a:ext uri="{FF2B5EF4-FFF2-40B4-BE49-F238E27FC236}">
                <a16:creationId xmlns:a16="http://schemas.microsoft.com/office/drawing/2014/main" id="{DB301E54-1D68-66B9-5E6C-0BB27A599920}"/>
              </a:ext>
            </a:extLst>
          </p:cNvPr>
          <p:cNvSpPr txBox="1"/>
          <p:nvPr/>
        </p:nvSpPr>
        <p:spPr>
          <a:xfrm>
            <a:off x="4677855" y="5462301"/>
            <a:ext cx="2503918" cy="36933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>
                <a:ln>
                  <a:noFill/>
                </a:ln>
                <a:solidFill>
                  <a:srgbClr val="E4993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Arial"/>
              </a:rPr>
              <a:t>steampunk.si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4993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Arial"/>
              </a:rPr>
              <a:t>/spotter/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4993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hlinkClick r:id="rId13"/>
            <a:extLst>
              <a:ext uri="{FF2B5EF4-FFF2-40B4-BE49-F238E27FC236}">
                <a16:creationId xmlns:a16="http://schemas.microsoft.com/office/drawing/2014/main" id="{37A01A62-040C-7A12-D49D-0A9E7645E2D0}"/>
              </a:ext>
            </a:extLst>
          </p:cNvPr>
          <p:cNvSpPr txBox="1"/>
          <p:nvPr/>
        </p:nvSpPr>
        <p:spPr>
          <a:xfrm>
            <a:off x="1163098" y="5402216"/>
            <a:ext cx="2634760" cy="7936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1600" dirty="0">
                <a:solidFill>
                  <a:srgbClr val="E49931"/>
                </a:solidFill>
                <a:latin typeface="Montserra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jure.medvesek@xlab.si</a:t>
            </a:r>
            <a:endParaRPr lang="sl-SI" sz="1600" dirty="0">
              <a:solidFill>
                <a:srgbClr val="E49931"/>
              </a:solidFill>
              <a:latin typeface="Montserrat"/>
            </a:endParaRPr>
          </a:p>
          <a:p>
            <a:pPr algn="ctr">
              <a:lnSpc>
                <a:spcPct val="150000"/>
              </a:lnSpc>
            </a:pPr>
            <a:r>
              <a:rPr lang="sl-SI" sz="1600" dirty="0">
                <a:solidFill>
                  <a:srgbClr val="E49931"/>
                </a:solidFill>
                <a:latin typeface="Montserra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steampunk</a:t>
            </a:r>
            <a:r>
              <a:rPr lang="en-US" sz="1600" dirty="0">
                <a:solidFill>
                  <a:srgbClr val="E49931"/>
                </a:solidFill>
                <a:latin typeface="Montserra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@xlab.si</a:t>
            </a:r>
            <a:endParaRPr lang="en-US" dirty="0">
              <a:solidFill>
                <a:srgbClr val="E49931"/>
              </a:solidFill>
            </a:endParaRPr>
          </a:p>
        </p:txBody>
      </p:sp>
      <p:pic>
        <p:nvPicPr>
          <p:cNvPr id="8" name="Picture 7" descr="A yellow x on a black background&#10;&#10;AI-generated content may be incorrect.">
            <a:hlinkClick r:id="rId15"/>
            <a:extLst>
              <a:ext uri="{FF2B5EF4-FFF2-40B4-BE49-F238E27FC236}">
                <a16:creationId xmlns:a16="http://schemas.microsoft.com/office/drawing/2014/main" id="{03189B44-8934-FA80-A5CC-FE1A242A57E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406" y="5547353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647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597EC9F-F355-D752-BB68-F63FAB784A3A}"/>
              </a:ext>
            </a:extLst>
          </p:cNvPr>
          <p:cNvSpPr/>
          <p:nvPr/>
        </p:nvSpPr>
        <p:spPr>
          <a:xfrm>
            <a:off x="2012995" y="1591248"/>
            <a:ext cx="8560610" cy="3675503"/>
          </a:xfrm>
          <a:prstGeom prst="roundRect">
            <a:avLst>
              <a:gd name="adj" fmla="val 1428"/>
            </a:avLst>
          </a:prstGeom>
          <a:solidFill>
            <a:srgbClr val="252526"/>
          </a:solidFill>
          <a:ln>
            <a:noFill/>
          </a:ln>
          <a:effectLst>
            <a:outerShdw blurRad="114300" dist="38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37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1;p20">
            <a:extLst>
              <a:ext uri="{FF2B5EF4-FFF2-40B4-BE49-F238E27FC236}">
                <a16:creationId xmlns:a16="http://schemas.microsoft.com/office/drawing/2014/main" id="{2C01E8AE-A395-4A77-8752-77A4A2A1525D}"/>
              </a:ext>
            </a:extLst>
          </p:cNvPr>
          <p:cNvSpPr/>
          <p:nvPr/>
        </p:nvSpPr>
        <p:spPr>
          <a:xfrm>
            <a:off x="838200" y="1654763"/>
            <a:ext cx="10515600" cy="2793674"/>
          </a:xfrm>
          <a:prstGeom prst="roundRect">
            <a:avLst>
              <a:gd name="adj" fmla="val 3125"/>
            </a:avLst>
          </a:prstGeom>
          <a:solidFill>
            <a:srgbClr val="F7F3EF"/>
          </a:solidFill>
          <a:ln w="28575" cap="flat" cmpd="sng">
            <a:solidFill>
              <a:srgbClr val="E69A32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25400" algn="ctr" rotWithShape="0">
              <a:prstClr val="black">
                <a:alpha val="15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5C3540"/>
              </a:solidFill>
              <a:effectLst/>
              <a:uLnTx/>
              <a:uFillTx/>
              <a:latin typeface="Montserrat" panose="00000500000000000000" pitchFamily="50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E4D0A-32BF-17F6-E653-0D7E138A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itter ExtraBold"/>
              </a:rPr>
              <a:t>Motivation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3FB5-F07F-A190-B082-61260AC05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639" y="5022723"/>
            <a:ext cx="10515600" cy="927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56384B"/>
                </a:solidFill>
                <a:latin typeface="Montserrat"/>
              </a:rPr>
              <a:t>Solution in other programing languages:</a:t>
            </a:r>
            <a:endParaRPr lang="en-US" sz="2400" b="1" dirty="0">
              <a:solidFill>
                <a:srgbClr val="56384B"/>
              </a:solidFill>
            </a:endParaRPr>
          </a:p>
          <a:p>
            <a:pPr marL="342900" indent="-342900"/>
            <a:r>
              <a:rPr lang="en-US" sz="2400">
                <a:solidFill>
                  <a:srgbClr val="000000"/>
                </a:solidFill>
                <a:latin typeface="Montserrat"/>
              </a:rPr>
              <a:t>Use debugger, and inspect the values</a:t>
            </a:r>
            <a:endParaRPr lang="en-US" sz="24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>
              <a:solidFill>
                <a:srgbClr val="56384B"/>
              </a:solidFill>
            </a:endParaRP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E865A3-56CB-3CD3-8DC2-98A8FD242F2A}"/>
              </a:ext>
            </a:extLst>
          </p:cNvPr>
          <p:cNvSpPr txBox="1">
            <a:spLocks/>
          </p:cNvSpPr>
          <p:nvPr/>
        </p:nvSpPr>
        <p:spPr>
          <a:xfrm>
            <a:off x="1161639" y="1985888"/>
            <a:ext cx="10515600" cy="26716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56384B"/>
                </a:solidFill>
                <a:latin typeface="Montserrat"/>
              </a:rPr>
              <a:t>Writing playbooks from scratch can be hard</a:t>
            </a:r>
            <a:endParaRPr lang="en-US" b="1" dirty="0">
              <a:solidFill>
                <a:srgbClr val="56384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0000"/>
                </a:solidFill>
                <a:latin typeface="Montserrat"/>
              </a:rPr>
              <a:t>Known obstacles: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>
                <a:latin typeface="Montserrat"/>
              </a:rPr>
              <a:t>What a result from previous task was</a:t>
            </a:r>
            <a:endParaRPr lang="en-US" sz="2400" dirty="0"/>
          </a:p>
          <a:p>
            <a:pPr marL="342900" indent="-342900"/>
            <a:r>
              <a:rPr lang="en-US" sz="2400" dirty="0">
                <a:latin typeface="Montserrat"/>
              </a:rPr>
              <a:t>How to map/filter data in correct format to use in next task</a:t>
            </a:r>
            <a:endParaRPr lang="en-US" sz="2400" dirty="0"/>
          </a:p>
          <a:p>
            <a:pPr marL="342900" indent="-342900"/>
            <a:r>
              <a:rPr lang="en-US" sz="2400" dirty="0">
                <a:latin typeface="Montserrat"/>
              </a:rPr>
              <a:t>...  </a:t>
            </a:r>
            <a:endParaRPr lang="en-US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E08006-64AE-D2F1-3B02-86BEAE8FAC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4388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CD854-450A-2D2A-16CC-7324F95E6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6C108-2100-69D0-440D-0A29E8CAB6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1967" y="2141862"/>
            <a:ext cx="7628066" cy="25742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How can one overcome this issues?</a:t>
            </a:r>
          </a:p>
          <a:p>
            <a:pPr marL="0" indent="0">
              <a:buNone/>
            </a:pPr>
            <a:r>
              <a:rPr lang="en-US" dirty="0">
                <a:latin typeface="Bitter" pitchFamily="2" charset="0"/>
              </a:rPr>
              <a:t>Any ideas?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BA7F6-BD16-912F-C649-792F61A185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1967" y="1365250"/>
            <a:ext cx="7628066" cy="560388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rgbClr val="E69A32"/>
                </a:solidFill>
                <a:latin typeface="Montserrat" panose="00000500000000000000" pitchFamily="50" charset="0"/>
              </a:rPr>
              <a:t>Ansible playbook debugging</a:t>
            </a:r>
          </a:p>
        </p:txBody>
      </p:sp>
    </p:spTree>
    <p:extLst>
      <p:ext uri="{BB962C8B-B14F-4D97-AF65-F5344CB8AC3E}">
        <p14:creationId xmlns:p14="http://schemas.microsoft.com/office/powerpoint/2010/main" val="270433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8B100-BE47-8D93-6E5F-6DC8CD4E7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7C63-57D1-1FF9-79C3-DC797F6F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itter ExtraBold"/>
              </a:rPr>
              <a:t>Known options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0AE7-5816-6455-F295-A8483FE93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b="1" err="1">
                <a:solidFill>
                  <a:srgbClr val="56384B"/>
                </a:solidFill>
                <a:latin typeface="Montserrat"/>
              </a:rPr>
              <a:t>Printf</a:t>
            </a:r>
            <a:r>
              <a:rPr lang="en-US" b="1">
                <a:latin typeface="Montserrat"/>
              </a:rPr>
              <a:t> </a:t>
            </a:r>
            <a:r>
              <a:rPr lang="en-US" b="1">
                <a:solidFill>
                  <a:srgbClr val="56384B"/>
                </a:solidFill>
                <a:latin typeface="Montserrat"/>
              </a:rPr>
              <a:t>debugging</a:t>
            </a:r>
            <a:endParaRPr lang="en-US"/>
          </a:p>
          <a:p>
            <a:pPr marL="342900" indent="-342900">
              <a:lnSpc>
                <a:spcPts val="3200"/>
              </a:lnSpc>
            </a:pPr>
            <a:r>
              <a:rPr lang="en-US" sz="2400">
                <a:latin typeface="Montserrat"/>
              </a:rPr>
              <a:t>Verbose mode</a:t>
            </a:r>
          </a:p>
          <a:p>
            <a:pPr marL="800100" lvl="1" indent="-342900">
              <a:lnSpc>
                <a:spcPts val="3200"/>
              </a:lnSpc>
            </a:pPr>
            <a:r>
              <a:rPr lang="en-US" sz="2000">
                <a:latin typeface="Montserrat"/>
              </a:rPr>
              <a:t>Output and continue</a:t>
            </a:r>
            <a:endParaRPr lang="en-US" sz="2000"/>
          </a:p>
          <a:p>
            <a:pPr marL="342900" indent="-342900">
              <a:lnSpc>
                <a:spcPts val="3200"/>
              </a:lnSpc>
            </a:pPr>
            <a:r>
              <a:rPr lang="en-US" sz="2400" err="1">
                <a:latin typeface="Montserrat"/>
              </a:rPr>
              <a:t>ansible.builtin.debug</a:t>
            </a:r>
            <a:endParaRPr lang="en-US" sz="2400" err="1"/>
          </a:p>
          <a:p>
            <a:pPr marL="800100" lvl="1" indent="-342900">
              <a:lnSpc>
                <a:spcPts val="3200"/>
              </a:lnSpc>
            </a:pPr>
            <a:r>
              <a:rPr lang="en-US" sz="2000">
                <a:latin typeface="Montserrat"/>
              </a:rPr>
              <a:t>Output and continue</a:t>
            </a:r>
          </a:p>
          <a:p>
            <a:pPr marL="342900" indent="-342900">
              <a:lnSpc>
                <a:spcPts val="3200"/>
              </a:lnSpc>
            </a:pPr>
            <a:r>
              <a:rPr lang="en-US" sz="2400" err="1">
                <a:latin typeface="Montserrat"/>
              </a:rPr>
              <a:t>ansible.builtin.fail</a:t>
            </a:r>
            <a:endParaRPr lang="en-US" sz="2400">
              <a:latin typeface="Montserrat"/>
            </a:endParaRPr>
          </a:p>
          <a:p>
            <a:pPr marL="800100" lvl="1" indent="-342900">
              <a:lnSpc>
                <a:spcPts val="3200"/>
              </a:lnSpc>
            </a:pPr>
            <a:r>
              <a:rPr lang="en-US" sz="2000">
                <a:latin typeface="Montserrat"/>
              </a:rPr>
              <a:t>Output and break</a:t>
            </a:r>
          </a:p>
          <a:p>
            <a:pPr lvl="1">
              <a:lnSpc>
                <a:spcPts val="3200"/>
              </a:lnSpc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C6DD70-653F-E6F2-29CB-8CB929E8D71B}"/>
              </a:ext>
            </a:extLst>
          </p:cNvPr>
          <p:cNvGrpSpPr/>
          <p:nvPr/>
        </p:nvGrpSpPr>
        <p:grpSpPr>
          <a:xfrm>
            <a:off x="6096000" y="1474413"/>
            <a:ext cx="5419726" cy="3909174"/>
            <a:chOff x="6278748" y="1481976"/>
            <a:chExt cx="5419726" cy="390917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13C7A8B-CC3E-5BFC-883C-30CC891517FD}"/>
                </a:ext>
              </a:extLst>
            </p:cNvPr>
            <p:cNvSpPr/>
            <p:nvPr/>
          </p:nvSpPr>
          <p:spPr>
            <a:xfrm>
              <a:off x="6278748" y="1481976"/>
              <a:ext cx="5419725" cy="3909174"/>
            </a:xfrm>
            <a:prstGeom prst="roundRect">
              <a:avLst>
                <a:gd name="adj" fmla="val 2037"/>
              </a:avLst>
            </a:prstGeom>
            <a:solidFill>
              <a:srgbClr val="1E1E1E"/>
            </a:solidFill>
            <a:ln>
              <a:noFill/>
            </a:ln>
            <a:effectLst>
              <a:outerShdw blurRad="114300" dist="38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4" name="Picture 3" descr="A screen shot of a computer program&#10;&#10;AI-generated content may be incorrect.">
              <a:extLst>
                <a:ext uri="{FF2B5EF4-FFF2-40B4-BE49-F238E27FC236}">
                  <a16:creationId xmlns:a16="http://schemas.microsoft.com/office/drawing/2014/main" id="{A5FE6F30-AAC0-4CA5-6C3A-A8650E9CE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8749" y="1566905"/>
              <a:ext cx="5419725" cy="3724275"/>
            </a:xfrm>
            <a:prstGeom prst="rect">
              <a:avLst/>
            </a:prstGeom>
          </p:spPr>
        </p:pic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0C899-A5AA-BD33-72BD-92DCBE8FC7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2584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DD9D5-779C-CB23-0C1B-BBEE44BFC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48AD-A881-F6F5-92EF-37D66917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itter ExtraBold"/>
              </a:rPr>
              <a:t>Known options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DC7C9-06B2-764B-B93D-FE10791BD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b="1">
                <a:solidFill>
                  <a:srgbClr val="56384B"/>
                </a:solidFill>
                <a:latin typeface="Montserrat"/>
              </a:rPr>
              <a:t>Debugger keyword</a:t>
            </a:r>
            <a:endParaRPr lang="en-US" b="1" dirty="0">
              <a:latin typeface="Montserrat"/>
            </a:endParaRPr>
          </a:p>
          <a:p>
            <a:pPr marL="457200" indent="-457200">
              <a:lnSpc>
                <a:spcPts val="3200"/>
              </a:lnSpc>
            </a:pPr>
            <a:r>
              <a:rPr lang="en-US" sz="2400">
                <a:latin typeface="Montserrat"/>
              </a:rPr>
              <a:t>As task argument</a:t>
            </a:r>
            <a:br>
              <a:rPr lang="en-US" sz="2400">
                <a:latin typeface="Montserrat"/>
              </a:rPr>
            </a:br>
            <a:r>
              <a:rPr lang="en-US" sz="2400">
                <a:latin typeface="Montserrat"/>
              </a:rPr>
              <a:t>inside Ansible</a:t>
            </a:r>
            <a:endParaRPr lang="en-US" sz="2400" dirty="0">
              <a:latin typeface="Montserrat"/>
            </a:endParaRPr>
          </a:p>
          <a:p>
            <a:pPr marL="457200" lvl="1" indent="0">
              <a:lnSpc>
                <a:spcPts val="3200"/>
              </a:lnSpc>
              <a:buNone/>
            </a:pPr>
            <a:endParaRPr lang="en-US" sz="2400" dirty="0"/>
          </a:p>
          <a:p>
            <a:pPr>
              <a:lnSpc>
                <a:spcPts val="3200"/>
              </a:lnSpc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59685A-24C0-9F3C-AA5D-37279BF1F2EF}"/>
              </a:ext>
            </a:extLst>
          </p:cNvPr>
          <p:cNvGrpSpPr/>
          <p:nvPr/>
        </p:nvGrpSpPr>
        <p:grpSpPr>
          <a:xfrm>
            <a:off x="5810249" y="1322013"/>
            <a:ext cx="5991225" cy="4213974"/>
            <a:chOff x="5533077" y="1183526"/>
            <a:chExt cx="5991225" cy="421397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B446850-0D23-B340-824A-14F7D8D8BF1E}"/>
                </a:ext>
              </a:extLst>
            </p:cNvPr>
            <p:cNvSpPr/>
            <p:nvPr/>
          </p:nvSpPr>
          <p:spPr>
            <a:xfrm>
              <a:off x="5533077" y="1183526"/>
              <a:ext cx="5991225" cy="4213974"/>
            </a:xfrm>
            <a:prstGeom prst="roundRect">
              <a:avLst>
                <a:gd name="adj" fmla="val 1434"/>
              </a:avLst>
            </a:prstGeom>
            <a:solidFill>
              <a:srgbClr val="1E1E1E"/>
            </a:solidFill>
            <a:ln>
              <a:noFill/>
            </a:ln>
            <a:effectLst>
              <a:outerShdw blurRad="114300" dist="38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5" name="Picture 4" descr="A screen shot of a computer program&#10;&#10;AI-generated content may be incorrect.">
              <a:extLst>
                <a:ext uri="{FF2B5EF4-FFF2-40B4-BE49-F238E27FC236}">
                  <a16:creationId xmlns:a16="http://schemas.microsoft.com/office/drawing/2014/main" id="{E91EF975-FA29-0730-C967-8688E975A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3077" y="1272629"/>
              <a:ext cx="5991225" cy="4067175"/>
            </a:xfrm>
            <a:prstGeom prst="rect">
              <a:avLst/>
            </a:prstGeom>
          </p:spPr>
        </p:pic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DC0C20-E234-D39D-9C2D-D3CD898BE2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0239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C5575-DCB4-E8DF-D27E-071753609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9F87-6493-2601-DA99-08C095F6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itter ExtraBold"/>
              </a:rPr>
              <a:t>Known options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D23C1-182A-423E-7BE5-AA689A91D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65024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b="1" dirty="0" err="1">
                <a:solidFill>
                  <a:srgbClr val="56384B"/>
                </a:solidFill>
                <a:latin typeface="Montserrat"/>
              </a:rPr>
              <a:t>Stdout</a:t>
            </a:r>
            <a:r>
              <a:rPr lang="en-US" b="1" dirty="0">
                <a:solidFill>
                  <a:srgbClr val="56384B"/>
                </a:solidFill>
                <a:latin typeface="Montserrat"/>
              </a:rPr>
              <a:t> callback plugin</a:t>
            </a:r>
          </a:p>
          <a:p>
            <a:pPr lvl="1">
              <a:lnSpc>
                <a:spcPts val="3200"/>
              </a:lnSpc>
            </a:pPr>
            <a:r>
              <a:rPr lang="en-US" dirty="0">
                <a:latin typeface="Montserrat"/>
              </a:rPr>
              <a:t>One can write own callback plugin and output data to </a:t>
            </a:r>
            <a:r>
              <a:rPr lang="en-US" dirty="0" err="1">
                <a:latin typeface="Montserrat"/>
              </a:rPr>
              <a:t>stdout</a:t>
            </a:r>
            <a:r>
              <a:rPr lang="en-US" dirty="0">
                <a:latin typeface="Montserrat"/>
              </a:rPr>
              <a:t> or file</a:t>
            </a:r>
          </a:p>
          <a:p>
            <a:pPr lvl="1">
              <a:lnSpc>
                <a:spcPts val="3200"/>
              </a:lnSpc>
            </a:pPr>
            <a:r>
              <a:rPr lang="en-US" dirty="0">
                <a:latin typeface="Montserrat"/>
              </a:rPr>
              <a:t>Many already exist</a:t>
            </a:r>
          </a:p>
          <a:p>
            <a:pPr lvl="1">
              <a:lnSpc>
                <a:spcPts val="3200"/>
              </a:lnSpc>
            </a:pPr>
            <a:r>
              <a:rPr lang="en-US" dirty="0">
                <a:latin typeface="Montserrat"/>
              </a:rPr>
              <a:t>Lots of event where one can hook to</a:t>
            </a:r>
          </a:p>
          <a:p>
            <a:pPr>
              <a:lnSpc>
                <a:spcPts val="32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D6AEF-27DD-6B4A-C797-9D9DEFE228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4816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A6443-F042-8311-4D46-6E6D0E812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42B9CC-C39B-AB6A-F8B0-DD8E7B74F2F4}"/>
              </a:ext>
            </a:extLst>
          </p:cNvPr>
          <p:cNvSpPr/>
          <p:nvPr/>
        </p:nvSpPr>
        <p:spPr>
          <a:xfrm>
            <a:off x="508076" y="4503531"/>
            <a:ext cx="10032846" cy="2516155"/>
          </a:xfrm>
          <a:prstGeom prst="roundRect">
            <a:avLst>
              <a:gd name="adj" fmla="val 2037"/>
            </a:avLst>
          </a:prstGeom>
          <a:solidFill>
            <a:srgbClr val="252526"/>
          </a:solidFill>
          <a:ln>
            <a:noFill/>
          </a:ln>
          <a:effectLst>
            <a:outerShdw blurRad="114300" dist="38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E3BB1-879A-646F-6A45-C64C5909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itter ExtraBold"/>
              </a:rPr>
              <a:t>Known options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44CCF-45BD-C4C8-04AF-E08B08221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6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b="1">
                <a:solidFill>
                  <a:srgbClr val="56384B"/>
                </a:solidFill>
                <a:latin typeface="Montserrat"/>
              </a:rPr>
              <a:t>Abuse Python debugger</a:t>
            </a:r>
            <a:endParaRPr lang="en-US" b="1" dirty="0">
              <a:solidFill>
                <a:srgbClr val="56384B"/>
              </a:solidFill>
              <a:latin typeface="Montserrat"/>
            </a:endParaRPr>
          </a:p>
          <a:p>
            <a:pPr lvl="1">
              <a:lnSpc>
                <a:spcPts val="3200"/>
              </a:lnSpc>
            </a:pPr>
            <a:r>
              <a:rPr lang="en-US">
                <a:latin typeface="Montserrat"/>
              </a:rPr>
              <a:t>One can set breakpoints on correct place inside </a:t>
            </a:r>
            <a:r>
              <a:rPr lang="en-US" b="1" i="1">
                <a:latin typeface="Montserrat"/>
              </a:rPr>
              <a:t>ansible-core </a:t>
            </a:r>
            <a:r>
              <a:rPr lang="en-US">
                <a:latin typeface="Montserrat"/>
              </a:rPr>
              <a:t>or any other </a:t>
            </a:r>
            <a:r>
              <a:rPr lang="en-US" b="1" i="1">
                <a:latin typeface="Montserrat"/>
              </a:rPr>
              <a:t>collection </a:t>
            </a:r>
            <a:r>
              <a:rPr lang="en-US">
                <a:latin typeface="Montserrat"/>
              </a:rPr>
              <a:t>python code</a:t>
            </a:r>
            <a:endParaRPr lang="en-US" dirty="0"/>
          </a:p>
          <a:p>
            <a:pPr lvl="1">
              <a:lnSpc>
                <a:spcPts val="3200"/>
              </a:lnSpc>
            </a:pPr>
            <a:r>
              <a:rPr lang="en-US">
                <a:latin typeface="Montserrat"/>
              </a:rPr>
              <a:t>Same  idea was  crucial for implementation of </a:t>
            </a:r>
            <a:r>
              <a:rPr lang="en-US" b="1" i="1">
                <a:latin typeface="Montserrat"/>
              </a:rPr>
              <a:t>Steampunk Ansible Playbook Debugger</a:t>
            </a:r>
            <a:r>
              <a:rPr lang="en-US">
                <a:latin typeface="Montserrat"/>
              </a:rPr>
              <a:t> that is being presented today</a:t>
            </a:r>
            <a:endParaRPr lang="en-US" dirty="0"/>
          </a:p>
          <a:p>
            <a:pPr>
              <a:lnSpc>
                <a:spcPts val="3200"/>
              </a:lnSpc>
            </a:pPr>
            <a:endParaRPr lang="en-US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DD54983-7AD1-6EA8-1A02-31C3735A9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76" y="4589191"/>
            <a:ext cx="10032846" cy="226880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4EEFE-ACCE-7A41-C18A-34852F9B27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7907D4-790E-43B9-8A12-128F2B0A50C8}" type="slidenum">
              <a:rPr lang="en-SI" smtClean="0"/>
              <a:pPr/>
              <a:t>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5316529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63c34-0bff-46ee-8511-17956a2097de" xsi:nil="true"/>
    <lcf76f155ced4ddcb4097134ff3c332f xmlns="1c62e61b-a6f4-42d9-9938-34a55b9e4b27">
      <Terms xmlns="http://schemas.microsoft.com/office/infopath/2007/PartnerControls"/>
    </lcf76f155ced4ddcb4097134ff3c332f>
    <SharedWithUsers xmlns="9d563c34-0bff-46ee-8511-17956a2097de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48E6EA1CA39E40A2D266D6F0411476" ma:contentTypeVersion="20" ma:contentTypeDescription="Ustvari nov dokument." ma:contentTypeScope="" ma:versionID="a15ca235d44abedb68814129948b0294">
  <xsd:schema xmlns:xsd="http://www.w3.org/2001/XMLSchema" xmlns:xs="http://www.w3.org/2001/XMLSchema" xmlns:p="http://schemas.microsoft.com/office/2006/metadata/properties" xmlns:ns2="1c62e61b-a6f4-42d9-9938-34a55b9e4b27" xmlns:ns3="9d563c34-0bff-46ee-8511-17956a2097de" targetNamespace="http://schemas.microsoft.com/office/2006/metadata/properties" ma:root="true" ma:fieldsID="b3b27a8e36895e3333459850c55b77db" ns2:_="" ns3:_="">
    <xsd:import namespace="1c62e61b-a6f4-42d9-9938-34a55b9e4b27"/>
    <xsd:import namespace="9d563c34-0bff-46ee-8511-17956a209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2e61b-a6f4-42d9-9938-34a55b9e4b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Oznake slike" ma:readOnly="false" ma:fieldId="{5cf76f15-5ced-4ddc-b409-7134ff3c332f}" ma:taxonomyMulti="true" ma:sspId="67810b30-6903-4317-acdf-4489e48e19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63c34-0bff-46ee-8511-17956a209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145941b-1cc5-4f18-828c-860b74b521b9}" ma:internalName="TaxCatchAll" ma:showField="CatchAllData" ma:web="9d563c34-0bff-46ee-8511-17956a209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015E16-0511-4548-918E-E05181382C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CEEE30-7D9F-4B54-A481-DB05A53B682A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1c62e61b-a6f4-42d9-9938-34a55b9e4b27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9d563c34-0bff-46ee-8511-17956a2097d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4A0DA23-9735-49BC-A7EB-C5963CCF16E4}">
  <ds:schemaRefs>
    <ds:schemaRef ds:uri="1c62e61b-a6f4-42d9-9938-34a55b9e4b27"/>
    <ds:schemaRef ds:uri="9d563c34-0bff-46ee-8511-17956a2097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b0bc342a-6e7c-4c35-a6cc-45851956f28f}" enabled="0" method="" siteId="{b0bc342a-6e7c-4c35-a6cc-45851956f28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1022</Words>
  <Application>Microsoft Office PowerPoint</Application>
  <PresentationFormat>Widescreen</PresentationFormat>
  <Paragraphs>217</Paragraphs>
  <Slides>39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Aptos</vt:lpstr>
      <vt:lpstr>Courier New</vt:lpstr>
      <vt:lpstr>Bitter ExtraBold</vt:lpstr>
      <vt:lpstr>Bitter</vt:lpstr>
      <vt:lpstr>Arial</vt:lpstr>
      <vt:lpstr>Calibri</vt:lpstr>
      <vt:lpstr>Montserrat</vt:lpstr>
      <vt:lpstr>Aptos Display</vt:lpstr>
      <vt:lpstr>Bitter SemiBold</vt:lpstr>
      <vt:lpstr>Courier New,monospace</vt:lpstr>
      <vt:lpstr>1_Custom Design</vt:lpstr>
      <vt:lpstr>IMPORTANT!!!</vt:lpstr>
      <vt:lpstr>Debugging Playbooks Made Easy: The Ansible Playbook Debugger</vt:lpstr>
      <vt:lpstr>Agenda</vt:lpstr>
      <vt:lpstr>Motivation</vt:lpstr>
      <vt:lpstr>Ansible playbook debugging</vt:lpstr>
      <vt:lpstr>Known options</vt:lpstr>
      <vt:lpstr>Known options</vt:lpstr>
      <vt:lpstr>Known options</vt:lpstr>
      <vt:lpstr>Known options</vt:lpstr>
      <vt:lpstr>Known options</vt:lpstr>
      <vt:lpstr>PowerPoint Presentation</vt:lpstr>
      <vt:lpstr>Identified use cases</vt:lpstr>
      <vt:lpstr>Identified use cases</vt:lpstr>
      <vt:lpstr>Identified use cases</vt:lpstr>
      <vt:lpstr>Identified use cases</vt:lpstr>
      <vt:lpstr>Identified use cases</vt:lpstr>
      <vt:lpstr>Identified use cases</vt:lpstr>
      <vt:lpstr>Identified use cases</vt:lpstr>
      <vt:lpstr>PowerPoint Presentation</vt:lpstr>
      <vt:lpstr>Architecture</vt:lpstr>
      <vt:lpstr>Supported Ansible versions</vt:lpstr>
      <vt:lpstr>Supported  python and OS</vt:lpstr>
      <vt:lpstr>Control flow that debugger supports</vt:lpstr>
      <vt:lpstr>Additional choices</vt:lpstr>
      <vt:lpstr>Spotter Ansible Playbook Debugger</vt:lpstr>
      <vt:lpstr>Functionalities that debugger support</vt:lpstr>
      <vt:lpstr>PowerPoint Presentation</vt:lpstr>
      <vt:lpstr>What the Spotter Ansible Playbook Debugger is not</vt:lpstr>
      <vt:lpstr>What the Spotter Ansible Playbook Debugger is not</vt:lpstr>
      <vt:lpstr>What the Spotter Ansible Playbook Debugger is not</vt:lpstr>
      <vt:lpstr>What the Spotter Ansible Playbook Debugger is not</vt:lpstr>
      <vt:lpstr>Who is affected by that</vt:lpstr>
      <vt:lpstr>Artificial examples of usage - LIVE DEMO</vt:lpstr>
      <vt:lpstr>Real world example (service now) - LIVE DEMO</vt:lpstr>
      <vt:lpstr>Security considerations</vt:lpstr>
      <vt:lpstr>Overriding variable values – not implemented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Modernizing your Ansible playbooks with Spotter: Structured, scalable, and security-focused</dc:title>
  <dc:creator>Anja Vidmar</dc:creator>
  <cp:lastModifiedBy>Jure Medvesek</cp:lastModifiedBy>
  <cp:revision>12</cp:revision>
  <cp:lastPrinted>2025-06-02T10:39:12Z</cp:lastPrinted>
  <dcterms:created xsi:type="dcterms:W3CDTF">2025-04-03T07:45:56Z</dcterms:created>
  <dcterms:modified xsi:type="dcterms:W3CDTF">2026-02-02T12:41:52Z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0x0101001848E6EA1CA39E40A2D266D6F0411476</vt:lpwstr>
  </property>
  <property fmtid="{D5CDD505-2E9C-101B-9397-08002B2CF9AE}" pid="3" name="MediaServiceImageTags">
    <vt:lpwstr/>
  </property>
  <property fmtid="{D5CDD505-2E9C-101B-9397-08002B2CF9AE}" pid="4" name="Order">
    <vt:r8>1264300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