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ed Hat Display SemiBold"/>
      <p:regular r:id="rId33"/>
      <p:bold r:id="rId34"/>
      <p:italic r:id="rId35"/>
      <p:boldItalic r:id="rId36"/>
    </p:embeddedFont>
    <p:embeddedFont>
      <p:font typeface="Red Hat Text Medium"/>
      <p:regular r:id="rId37"/>
      <p:bold r:id="rId38"/>
      <p:italic r:id="rId39"/>
      <p:boldItalic r:id="rId40"/>
    </p:embeddedFont>
    <p:embeddedFont>
      <p:font typeface="Red Hat Display Medium"/>
      <p:regular r:id="rId41"/>
      <p:bold r:id="rId42"/>
      <p:italic r:id="rId43"/>
      <p:boldItalic r:id="rId44"/>
    </p:embeddedFont>
    <p:embeddedFont>
      <p:font typeface="Red Hat Display"/>
      <p:regular r:id="rId45"/>
      <p:bold r:id="rId46"/>
      <p:italic r:id="rId47"/>
      <p:boldItalic r:id="rId48"/>
    </p:embeddedFont>
    <p:embeddedFont>
      <p:font typeface="Roboto Mono"/>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edHatTextMedium-boldItalic.fntdata"/><Relationship Id="rId42" Type="http://schemas.openxmlformats.org/officeDocument/2006/relationships/font" Target="fonts/RedHatDisplayMedium-bold.fntdata"/><Relationship Id="rId41" Type="http://schemas.openxmlformats.org/officeDocument/2006/relationships/font" Target="fonts/RedHatDisplayMedium-regular.fntdata"/><Relationship Id="rId44" Type="http://schemas.openxmlformats.org/officeDocument/2006/relationships/font" Target="fonts/RedHatDisplayMedium-boldItalic.fntdata"/><Relationship Id="rId43" Type="http://schemas.openxmlformats.org/officeDocument/2006/relationships/font" Target="fonts/RedHatDisplayMedium-italic.fntdata"/><Relationship Id="rId46" Type="http://schemas.openxmlformats.org/officeDocument/2006/relationships/font" Target="fonts/RedHatDisplay-bold.fntdata"/><Relationship Id="rId45" Type="http://schemas.openxmlformats.org/officeDocument/2006/relationships/font" Target="fonts/RedHatDisplay-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edHatDisplay-boldItalic.fntdata"/><Relationship Id="rId47" Type="http://schemas.openxmlformats.org/officeDocument/2006/relationships/font" Target="fonts/RedHatDisplay-italic.fntdata"/><Relationship Id="rId49" Type="http://schemas.openxmlformats.org/officeDocument/2006/relationships/font" Target="fonts/RobotoMon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edHatDisplaySemiBold-regular.fntdata"/><Relationship Id="rId32" Type="http://schemas.openxmlformats.org/officeDocument/2006/relationships/slide" Target="slides/slide26.xml"/><Relationship Id="rId35" Type="http://schemas.openxmlformats.org/officeDocument/2006/relationships/font" Target="fonts/RedHatDisplaySemiBold-italic.fntdata"/><Relationship Id="rId34" Type="http://schemas.openxmlformats.org/officeDocument/2006/relationships/font" Target="fonts/RedHatDisplaySemiBold-bold.fntdata"/><Relationship Id="rId37" Type="http://schemas.openxmlformats.org/officeDocument/2006/relationships/font" Target="fonts/RedHatTextMedium-regular.fntdata"/><Relationship Id="rId36" Type="http://schemas.openxmlformats.org/officeDocument/2006/relationships/font" Target="fonts/RedHatDisplaySemiBold-boldItalic.fntdata"/><Relationship Id="rId39" Type="http://schemas.openxmlformats.org/officeDocument/2006/relationships/font" Target="fonts/RedHatTextMedium-italic.fntdata"/><Relationship Id="rId38" Type="http://schemas.openxmlformats.org/officeDocument/2006/relationships/font" Target="fonts/RedHatTextMedium-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Mono-italic.fntdata"/><Relationship Id="rId50" Type="http://schemas.openxmlformats.org/officeDocument/2006/relationships/font" Target="fonts/RobotoMono-bold.fntdata"/><Relationship Id="rId53" Type="http://schemas.openxmlformats.org/officeDocument/2006/relationships/font" Target="fonts/OpenSans-regular.fntdata"/><Relationship Id="rId52" Type="http://schemas.openxmlformats.org/officeDocument/2006/relationships/font" Target="fonts/RobotoMono-boldItalic.fntdata"/><Relationship Id="rId11" Type="http://schemas.openxmlformats.org/officeDocument/2006/relationships/slide" Target="slides/slide5.xml"/><Relationship Id="rId55" Type="http://schemas.openxmlformats.org/officeDocument/2006/relationships/font" Target="fonts/OpenSans-italic.fntdata"/><Relationship Id="rId10" Type="http://schemas.openxmlformats.org/officeDocument/2006/relationships/slide" Target="slides/slide4.xml"/><Relationship Id="rId54"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a70c428b0f_0_9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a70c428b0f_0_9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bc31a6b77e_0_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bc31a6b77e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93452a29ab_1_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93452a29ab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93452a29ab_1_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93452a29ab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93452a29ab_1_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93452a29ab_1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c31a6b77e_0_1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bc31a6b77e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c31a6b77e_0_1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bc31a6b77e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bc31a6b77e_0_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bc31a6b77e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bc31a6b77e_0_1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bc31a6b77e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bc31a6b77e_0_1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bc31a6b77e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bc31a6b77e_0_1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bc31a6b77e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a70c428b0f_0_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a70c428b0f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93452a29ab_1_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93452a29ab_1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9350c22eb3_3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9350c22eb3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9350c22eb3_3_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9350c22eb3_3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bc31a6b77e_0_1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bc31a6b77e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bc31a6b77e_0_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bc31a6b77e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a70c428b0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a70c428b0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Forum: The Ansible Forum is the default place for Ansible communities to chat, share, learn, help each other, and discuss projects. You’re welcome to join the conversation. The forum lets you filter topics with categories and labels: so you can subscribe only to things that interest you. (Invite people at the booth to talk in-person if relevant)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Contributing: Interested in helping the Ansible project? There are many ways how can do it! Check out the How Can I Help? page. (Invite people at the booth to talk in-person if relevant)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If you are interested in contributing to Ansible and helping our open-source project thrive, there are lots of opportunities for folks with many different skills and interests! Check out the How Can I Help? page. (Invite people at the booth to talk in-person if relevant)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a70c428b0f_0_9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a70c428b0f_0_9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a70c428b0f_0_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a70c428b0f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a70c428b0f_0_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3a70c428b0f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bc31a6b77e_0_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3bc31a6b77e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bc31a6b77e_0_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3bc31a6b77e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c31a6b77e_0_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bc31a6b77e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93452a29ab_1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393452a29a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bc31a6b77e_0_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bc31a6b77e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ol Title and Content">
  <p:cSld name="Pool Title and Content">
    <p:bg>
      <p:bgPr>
        <a:blipFill rotWithShape="1">
          <a:blip r:embed="rId2">
            <a:alphaModFix/>
          </a:blip>
          <a:stretch>
            <a:fillRect b="0" l="0" r="0" t="0"/>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88180" y="894328"/>
            <a:ext cx="7317900" cy="711300"/>
          </a:xfrm>
          <a:prstGeom prst="rect">
            <a:avLst/>
          </a:prstGeom>
          <a:noFill/>
          <a:ln>
            <a:noFill/>
          </a:ln>
        </p:spPr>
        <p:txBody>
          <a:bodyPr anchorCtr="0" anchor="ctr" bIns="91425" lIns="91425" spcFirstLastPara="1" rIns="91425" wrap="square" tIns="91425">
            <a:normAutofit/>
          </a:bodyPr>
          <a:lstStyle>
            <a:lvl1pPr indent="0" lvl="0" marL="0" marR="0" algn="l">
              <a:spcBef>
                <a:spcPts val="0"/>
              </a:spcBef>
              <a:spcAft>
                <a:spcPts val="0"/>
              </a:spcAft>
              <a:buClr>
                <a:schemeClr val="accent1"/>
              </a:buClr>
              <a:buSzPts val="2800"/>
              <a:buFont typeface="Open Sans"/>
              <a:buNone/>
              <a:defRPr b="0" i="0" sz="2000" u="none" cap="none" strike="noStrike">
                <a:solidFill>
                  <a:schemeClr val="accent1"/>
                </a:solidFill>
                <a:latin typeface="Open Sans"/>
                <a:ea typeface="Open Sans"/>
                <a:cs typeface="Open Sans"/>
                <a:sym typeface="Open Sans"/>
              </a:defRPr>
            </a:lvl1pPr>
            <a:lvl2pPr indent="0" lvl="1">
              <a:spcBef>
                <a:spcPts val="0"/>
              </a:spcBef>
              <a:spcAft>
                <a:spcPts val="0"/>
              </a:spcAft>
              <a:buSzPts val="2800"/>
              <a:buNone/>
              <a:defRPr sz="1800"/>
            </a:lvl2pPr>
            <a:lvl3pPr indent="0" lvl="2">
              <a:spcBef>
                <a:spcPts val="0"/>
              </a:spcBef>
              <a:spcAft>
                <a:spcPts val="0"/>
              </a:spcAft>
              <a:buSzPts val="2800"/>
              <a:buNone/>
              <a:defRPr sz="1800"/>
            </a:lvl3pPr>
            <a:lvl4pPr indent="0" lvl="3">
              <a:spcBef>
                <a:spcPts val="0"/>
              </a:spcBef>
              <a:spcAft>
                <a:spcPts val="0"/>
              </a:spcAft>
              <a:buSzPts val="2800"/>
              <a:buNone/>
              <a:defRPr sz="1800"/>
            </a:lvl4pPr>
            <a:lvl5pPr indent="0" lvl="4">
              <a:spcBef>
                <a:spcPts val="0"/>
              </a:spcBef>
              <a:spcAft>
                <a:spcPts val="0"/>
              </a:spcAft>
              <a:buSzPts val="2800"/>
              <a:buNone/>
              <a:defRPr sz="1800"/>
            </a:lvl5pPr>
            <a:lvl6pPr indent="0" lvl="5">
              <a:spcBef>
                <a:spcPts val="0"/>
              </a:spcBef>
              <a:spcAft>
                <a:spcPts val="0"/>
              </a:spcAft>
              <a:buSzPts val="2800"/>
              <a:buNone/>
              <a:defRPr sz="1800"/>
            </a:lvl6pPr>
            <a:lvl7pPr indent="0" lvl="6">
              <a:spcBef>
                <a:spcPts val="0"/>
              </a:spcBef>
              <a:spcAft>
                <a:spcPts val="0"/>
              </a:spcAft>
              <a:buSzPts val="2800"/>
              <a:buNone/>
              <a:defRPr sz="1800"/>
            </a:lvl7pPr>
            <a:lvl8pPr indent="0" lvl="7">
              <a:spcBef>
                <a:spcPts val="0"/>
              </a:spcBef>
              <a:spcAft>
                <a:spcPts val="0"/>
              </a:spcAft>
              <a:buSzPts val="2800"/>
              <a:buNone/>
              <a:defRPr sz="1800"/>
            </a:lvl8pPr>
            <a:lvl9pPr indent="0" lvl="8">
              <a:spcBef>
                <a:spcPts val="0"/>
              </a:spcBef>
              <a:spcAft>
                <a:spcPts val="0"/>
              </a:spcAft>
              <a:buSzPts val="2800"/>
              <a:buNone/>
              <a:defRPr sz="1800"/>
            </a:lvl9pPr>
          </a:lstStyle>
          <a:p/>
        </p:txBody>
      </p:sp>
      <p:sp>
        <p:nvSpPr>
          <p:cNvPr id="52" name="Google Shape;52;p13"/>
          <p:cNvSpPr txBox="1"/>
          <p:nvPr>
            <p:ph idx="1" type="body"/>
          </p:nvPr>
        </p:nvSpPr>
        <p:spPr>
          <a:xfrm>
            <a:off x="488180" y="1741718"/>
            <a:ext cx="7317900" cy="2875500"/>
          </a:xfrm>
          <a:prstGeom prst="rect">
            <a:avLst/>
          </a:prstGeom>
          <a:noFill/>
          <a:ln>
            <a:noFill/>
          </a:ln>
        </p:spPr>
        <p:txBody>
          <a:bodyPr anchorCtr="0" anchor="t" bIns="91425" lIns="91425" spcFirstLastPara="1" rIns="91425" wrap="square" tIns="91425">
            <a:normAutofit/>
          </a:bodyPr>
          <a:lstStyle>
            <a:lvl1pPr indent="-342900" lvl="0" marL="457200" marR="0" algn="l">
              <a:spcBef>
                <a:spcPts val="360"/>
              </a:spcBef>
              <a:spcAft>
                <a:spcPts val="0"/>
              </a:spcAft>
              <a:buClr>
                <a:srgbClr val="545860"/>
              </a:buClr>
              <a:buSzPts val="1800"/>
              <a:buFont typeface="Arial"/>
              <a:buChar char="•"/>
              <a:defRPr b="0" i="0" sz="1800" u="none" cap="none" strike="noStrike">
                <a:solidFill>
                  <a:srgbClr val="545860"/>
                </a:solidFill>
                <a:latin typeface="Open Sans"/>
                <a:ea typeface="Open Sans"/>
                <a:cs typeface="Open Sans"/>
                <a:sym typeface="Open Sans"/>
              </a:defRPr>
            </a:lvl1pPr>
            <a:lvl2pPr indent="-317500" lvl="1" marL="9144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2pPr>
            <a:lvl3pPr indent="-317500" lvl="2" marL="13716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3pPr>
            <a:lvl4pPr indent="-317500" lvl="3" marL="18288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4pPr>
            <a:lvl5pPr indent="-317500" lvl="4" marL="22860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5pPr>
            <a:lvl6pPr indent="-355600" lvl="5" marL="27432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2" type="body"/>
          </p:nvPr>
        </p:nvSpPr>
        <p:spPr>
          <a:xfrm>
            <a:off x="291475" y="205979"/>
            <a:ext cx="5408700" cy="266700"/>
          </a:xfrm>
          <a:prstGeom prst="rect">
            <a:avLst/>
          </a:prstGeom>
          <a:noFill/>
          <a:ln>
            <a:noFill/>
          </a:ln>
        </p:spPr>
        <p:txBody>
          <a:bodyPr anchorCtr="0" anchor="t" bIns="91425" lIns="91425" spcFirstLastPara="1" rIns="91425" wrap="square" tIns="91425">
            <a:normAutofit/>
          </a:bodyPr>
          <a:lstStyle>
            <a:lvl1pPr indent="-228600" lvl="0" marL="457200" marR="0" algn="l">
              <a:spcBef>
                <a:spcPts val="0"/>
              </a:spcBef>
              <a:spcAft>
                <a:spcPts val="0"/>
              </a:spcAft>
              <a:buClr>
                <a:schemeClr val="lt1"/>
              </a:buClr>
              <a:buSzPts val="1800"/>
              <a:buFont typeface="Arial"/>
              <a:buNone/>
              <a:defRPr b="1" i="0" sz="1800" u="none" cap="none" strike="noStrike">
                <a:solidFill>
                  <a:schemeClr val="lt1"/>
                </a:solidFill>
                <a:latin typeface="Open Sans"/>
                <a:ea typeface="Open Sans"/>
                <a:cs typeface="Open Sans"/>
                <a:sym typeface="Open Sans"/>
              </a:defRPr>
            </a:lvl1pPr>
            <a:lvl2pPr indent="-317500" lvl="1" marL="9144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2pPr>
            <a:lvl3pPr indent="-317500" lvl="2" marL="13716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3pPr>
            <a:lvl4pPr indent="-317500" lvl="3" marL="18288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4pPr>
            <a:lvl5pPr indent="-317500" lvl="4" marL="2286000" marR="0" algn="l">
              <a:spcBef>
                <a:spcPts val="1200"/>
              </a:spcBef>
              <a:spcAft>
                <a:spcPts val="0"/>
              </a:spcAft>
              <a:buClr>
                <a:srgbClr val="545860"/>
              </a:buClr>
              <a:buSzPts val="1400"/>
              <a:buFont typeface="Arial"/>
              <a:buChar char="»"/>
              <a:defRPr b="0" i="0" sz="1400" u="none" cap="none" strike="noStrike">
                <a:solidFill>
                  <a:srgbClr val="545860"/>
                </a:solidFill>
                <a:latin typeface="Open Sans"/>
                <a:ea typeface="Open Sans"/>
                <a:cs typeface="Open Sans"/>
                <a:sym typeface="Open Sans"/>
              </a:defRPr>
            </a:lvl5pPr>
            <a:lvl6pPr indent="-355600" lvl="5" marL="27432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lvl1pPr indent="0" lvl="0" marL="0" marR="0" algn="r">
              <a:spcBef>
                <a:spcPts val="0"/>
              </a:spcBef>
              <a:buNone/>
              <a:defRPr b="0" i="0" sz="800" u="none" cap="none" strike="noStrike">
                <a:solidFill>
                  <a:srgbClr val="A5A5A5"/>
                </a:solidFill>
                <a:latin typeface="Open Sans"/>
                <a:ea typeface="Open Sans"/>
                <a:cs typeface="Open Sans"/>
                <a:sym typeface="Open Sans"/>
              </a:defRPr>
            </a:lvl1pPr>
            <a:lvl2pPr indent="0" lvl="1" marL="0" marR="0" algn="r">
              <a:spcBef>
                <a:spcPts val="0"/>
              </a:spcBef>
              <a:buNone/>
              <a:defRPr b="0" i="0" sz="800" u="none" cap="none" strike="noStrike">
                <a:solidFill>
                  <a:srgbClr val="A5A5A5"/>
                </a:solidFill>
                <a:latin typeface="Open Sans"/>
                <a:ea typeface="Open Sans"/>
                <a:cs typeface="Open Sans"/>
                <a:sym typeface="Open Sans"/>
              </a:defRPr>
            </a:lvl2pPr>
            <a:lvl3pPr indent="0" lvl="2" marL="0" marR="0" algn="r">
              <a:spcBef>
                <a:spcPts val="0"/>
              </a:spcBef>
              <a:buNone/>
              <a:defRPr b="0" i="0" sz="800" u="none" cap="none" strike="noStrike">
                <a:solidFill>
                  <a:srgbClr val="A5A5A5"/>
                </a:solidFill>
                <a:latin typeface="Open Sans"/>
                <a:ea typeface="Open Sans"/>
                <a:cs typeface="Open Sans"/>
                <a:sym typeface="Open Sans"/>
              </a:defRPr>
            </a:lvl3pPr>
            <a:lvl4pPr indent="0" lvl="3" marL="0" marR="0" algn="r">
              <a:spcBef>
                <a:spcPts val="0"/>
              </a:spcBef>
              <a:buNone/>
              <a:defRPr b="0" i="0" sz="800" u="none" cap="none" strike="noStrike">
                <a:solidFill>
                  <a:srgbClr val="A5A5A5"/>
                </a:solidFill>
                <a:latin typeface="Open Sans"/>
                <a:ea typeface="Open Sans"/>
                <a:cs typeface="Open Sans"/>
                <a:sym typeface="Open Sans"/>
              </a:defRPr>
            </a:lvl4pPr>
            <a:lvl5pPr indent="0" lvl="4" marL="0" marR="0" algn="r">
              <a:spcBef>
                <a:spcPts val="0"/>
              </a:spcBef>
              <a:buNone/>
              <a:defRPr b="0" i="0" sz="800" u="none" cap="none" strike="noStrike">
                <a:solidFill>
                  <a:srgbClr val="A5A5A5"/>
                </a:solidFill>
                <a:latin typeface="Open Sans"/>
                <a:ea typeface="Open Sans"/>
                <a:cs typeface="Open Sans"/>
                <a:sym typeface="Open Sans"/>
              </a:defRPr>
            </a:lvl5pPr>
            <a:lvl6pPr indent="0" lvl="5" marL="0" marR="0" algn="r">
              <a:spcBef>
                <a:spcPts val="0"/>
              </a:spcBef>
              <a:buNone/>
              <a:defRPr b="0" i="0" sz="800" u="none" cap="none" strike="noStrike">
                <a:solidFill>
                  <a:srgbClr val="A5A5A5"/>
                </a:solidFill>
                <a:latin typeface="Open Sans"/>
                <a:ea typeface="Open Sans"/>
                <a:cs typeface="Open Sans"/>
                <a:sym typeface="Open Sans"/>
              </a:defRPr>
            </a:lvl6pPr>
            <a:lvl7pPr indent="0" lvl="6" marL="0" marR="0" algn="r">
              <a:spcBef>
                <a:spcPts val="0"/>
              </a:spcBef>
              <a:buNone/>
              <a:defRPr b="0" i="0" sz="800" u="none" cap="none" strike="noStrike">
                <a:solidFill>
                  <a:srgbClr val="A5A5A5"/>
                </a:solidFill>
                <a:latin typeface="Open Sans"/>
                <a:ea typeface="Open Sans"/>
                <a:cs typeface="Open Sans"/>
                <a:sym typeface="Open Sans"/>
              </a:defRPr>
            </a:lvl7pPr>
            <a:lvl8pPr indent="0" lvl="7" marL="0" marR="0" algn="r">
              <a:spcBef>
                <a:spcPts val="0"/>
              </a:spcBef>
              <a:buNone/>
              <a:defRPr b="0" i="0" sz="800" u="none" cap="none" strike="noStrike">
                <a:solidFill>
                  <a:srgbClr val="A5A5A5"/>
                </a:solidFill>
                <a:latin typeface="Open Sans"/>
                <a:ea typeface="Open Sans"/>
                <a:cs typeface="Open Sans"/>
                <a:sym typeface="Open Sans"/>
              </a:defRPr>
            </a:lvl8pPr>
            <a:lvl9pPr indent="0" lvl="8" marL="0" marR="0" algn="r">
              <a:spcBef>
                <a:spcPts val="0"/>
              </a:spcBef>
              <a:buNone/>
              <a:defRPr b="0" i="0" sz="800" u="none" cap="none" strike="noStrike">
                <a:solidFill>
                  <a:srgbClr val="A5A5A5"/>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3"/>
          <p:cNvPicPr preferRelativeResize="0"/>
          <p:nvPr/>
        </p:nvPicPr>
        <p:blipFill>
          <a:blip r:embed="rId3">
            <a:alphaModFix/>
          </a:blip>
          <a:stretch>
            <a:fillRect/>
          </a:stretch>
        </p:blipFill>
        <p:spPr>
          <a:xfrm>
            <a:off x="8420800" y="17175"/>
            <a:ext cx="582799" cy="582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sible Community Booth">
  <p:cSld name="TITLE_2">
    <p:bg>
      <p:bgPr>
        <a:solidFill>
          <a:srgbClr val="358E9F"/>
        </a:solidFill>
      </p:bgPr>
    </p:bg>
    <p:spTree>
      <p:nvGrpSpPr>
        <p:cNvPr id="56" name="Shape 56"/>
        <p:cNvGrpSpPr/>
        <p:nvPr/>
      </p:nvGrpSpPr>
      <p:grpSpPr>
        <a:xfrm>
          <a:off x="0" y="0"/>
          <a:ext cx="0" cy="0"/>
          <a:chOff x="0" y="0"/>
          <a:chExt cx="0" cy="0"/>
        </a:xfrm>
      </p:grpSpPr>
      <p:sp>
        <p:nvSpPr>
          <p:cNvPr id="57" name="Google Shape;57;p14"/>
          <p:cNvSpPr txBox="1"/>
          <p:nvPr>
            <p:ph idx="1" type="subTitle"/>
          </p:nvPr>
        </p:nvSpPr>
        <p:spPr>
          <a:xfrm>
            <a:off x="705544" y="2641369"/>
            <a:ext cx="5649900" cy="685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Font typeface="Red Hat Display"/>
              <a:buNone/>
              <a:defRPr sz="2100">
                <a:solidFill>
                  <a:schemeClr val="lt1"/>
                </a:solidFill>
                <a:latin typeface="Red Hat Display"/>
                <a:ea typeface="Red Hat Display"/>
                <a:cs typeface="Red Hat Display"/>
                <a:sym typeface="Red Hat Display"/>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58" name="Google Shape;58;p14"/>
          <p:cNvSpPr txBox="1"/>
          <p:nvPr>
            <p:ph type="title"/>
          </p:nvPr>
        </p:nvSpPr>
        <p:spPr>
          <a:xfrm>
            <a:off x="705656" y="1307719"/>
            <a:ext cx="5649900" cy="12003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sz="3600">
                <a:solidFill>
                  <a:schemeClr val="lt1"/>
                </a:solidFill>
              </a:defRPr>
            </a:lvl2pPr>
            <a:lvl3pPr lvl="2">
              <a:lnSpc>
                <a:spcPct val="100000"/>
              </a:lnSpc>
              <a:spcBef>
                <a:spcPts val="0"/>
              </a:spcBef>
              <a:spcAft>
                <a:spcPts val="0"/>
              </a:spcAft>
              <a:buNone/>
              <a:defRPr sz="3600">
                <a:solidFill>
                  <a:schemeClr val="lt1"/>
                </a:solidFill>
              </a:defRPr>
            </a:lvl3pPr>
            <a:lvl4pPr lvl="3">
              <a:lnSpc>
                <a:spcPct val="100000"/>
              </a:lnSpc>
              <a:spcBef>
                <a:spcPts val="0"/>
              </a:spcBef>
              <a:spcAft>
                <a:spcPts val="0"/>
              </a:spcAft>
              <a:buNone/>
              <a:defRPr sz="3600">
                <a:solidFill>
                  <a:schemeClr val="lt1"/>
                </a:solidFill>
              </a:defRPr>
            </a:lvl4pPr>
            <a:lvl5pPr lvl="4">
              <a:lnSpc>
                <a:spcPct val="100000"/>
              </a:lnSpc>
              <a:spcBef>
                <a:spcPts val="0"/>
              </a:spcBef>
              <a:spcAft>
                <a:spcPts val="0"/>
              </a:spcAft>
              <a:buNone/>
              <a:defRPr sz="3600">
                <a:solidFill>
                  <a:schemeClr val="lt1"/>
                </a:solidFill>
              </a:defRPr>
            </a:lvl5pPr>
            <a:lvl6pPr lvl="5">
              <a:lnSpc>
                <a:spcPct val="100000"/>
              </a:lnSpc>
              <a:spcBef>
                <a:spcPts val="0"/>
              </a:spcBef>
              <a:spcAft>
                <a:spcPts val="0"/>
              </a:spcAft>
              <a:buNone/>
              <a:defRPr sz="3600">
                <a:solidFill>
                  <a:schemeClr val="lt1"/>
                </a:solidFill>
              </a:defRPr>
            </a:lvl6pPr>
            <a:lvl7pPr lvl="6">
              <a:lnSpc>
                <a:spcPct val="100000"/>
              </a:lnSpc>
              <a:spcBef>
                <a:spcPts val="0"/>
              </a:spcBef>
              <a:spcAft>
                <a:spcPts val="0"/>
              </a:spcAft>
              <a:buNone/>
              <a:defRPr sz="3600">
                <a:solidFill>
                  <a:schemeClr val="lt1"/>
                </a:solidFill>
              </a:defRPr>
            </a:lvl7pPr>
            <a:lvl8pPr lvl="7">
              <a:lnSpc>
                <a:spcPct val="100000"/>
              </a:lnSpc>
              <a:spcBef>
                <a:spcPts val="0"/>
              </a:spcBef>
              <a:spcAft>
                <a:spcPts val="0"/>
              </a:spcAft>
              <a:buNone/>
              <a:defRPr sz="3600">
                <a:solidFill>
                  <a:schemeClr val="lt1"/>
                </a:solidFill>
              </a:defRPr>
            </a:lvl8pPr>
            <a:lvl9pPr lvl="8">
              <a:lnSpc>
                <a:spcPct val="100000"/>
              </a:lnSpc>
              <a:spcBef>
                <a:spcPts val="0"/>
              </a:spcBef>
              <a:spcAft>
                <a:spcPts val="0"/>
              </a:spcAft>
              <a:buNone/>
              <a:defRPr sz="3600">
                <a:solidFill>
                  <a:schemeClr val="lt1"/>
                </a:solidFill>
              </a:defRPr>
            </a:lvl9pPr>
          </a:lstStyle>
          <a:p/>
        </p:txBody>
      </p:sp>
      <p:cxnSp>
        <p:nvCxnSpPr>
          <p:cNvPr id="59" name="Google Shape;59;p14"/>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60" name="Google Shape;60;p14"/>
          <p:cNvSpPr txBox="1"/>
          <p:nvPr>
            <p:ph idx="12" type="sldNum"/>
          </p:nvPr>
        </p:nvSpPr>
        <p:spPr>
          <a:xfrm>
            <a:off x="61481" y="4627167"/>
            <a:ext cx="548700" cy="107700"/>
          </a:xfrm>
          <a:prstGeom prst="rect">
            <a:avLst/>
          </a:prstGeom>
        </p:spPr>
        <p:txBody>
          <a:bodyPr anchorCtr="0" anchor="b" bIns="0" lIns="0" spcFirstLastPara="1" rIns="0" wrap="square" tIns="0">
            <a:norm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type="title">
  <p:cSld name="TITLE">
    <p:spTree>
      <p:nvGrpSpPr>
        <p:cNvPr id="64" name="Shape 64"/>
        <p:cNvGrpSpPr/>
        <p:nvPr/>
      </p:nvGrpSpPr>
      <p:grpSpPr>
        <a:xfrm>
          <a:off x="0" y="0"/>
          <a:ext cx="0" cy="0"/>
          <a:chOff x="0" y="0"/>
          <a:chExt cx="0" cy="0"/>
        </a:xfrm>
      </p:grpSpPr>
      <p:sp>
        <p:nvSpPr>
          <p:cNvPr id="65" name="Google Shape;65;p16"/>
          <p:cNvSpPr txBox="1"/>
          <p:nvPr>
            <p:ph type="ctrTitle"/>
          </p:nvPr>
        </p:nvSpPr>
        <p:spPr>
          <a:xfrm>
            <a:off x="685800" y="1752176"/>
            <a:ext cx="7772400" cy="869400"/>
          </a:xfrm>
          <a:prstGeom prst="rect">
            <a:avLst/>
          </a:prstGeom>
          <a:noFill/>
          <a:ln>
            <a:noFill/>
          </a:ln>
        </p:spPr>
        <p:txBody>
          <a:bodyPr anchorCtr="0" anchor="b" bIns="91425" lIns="91425" spcFirstLastPara="1" rIns="91425" wrap="square" tIns="91425">
            <a:noAutofit/>
          </a:bodyPr>
          <a:lstStyle>
            <a:lvl1pPr indent="0" lvl="0" marL="0" marR="0" algn="l">
              <a:spcBef>
                <a:spcPts val="0"/>
              </a:spcBef>
              <a:spcAft>
                <a:spcPts val="0"/>
              </a:spcAft>
              <a:buClr>
                <a:schemeClr val="lt1"/>
              </a:buClr>
              <a:buSzPts val="1400"/>
              <a:buFont typeface="Open Sans"/>
              <a:buNone/>
              <a:defRPr b="1" i="0" sz="2400" u="none" cap="none" strike="noStrike">
                <a:solidFill>
                  <a:schemeClr val="lt1"/>
                </a:solidFill>
                <a:latin typeface="Open Sans"/>
                <a:ea typeface="Open Sans"/>
                <a:cs typeface="Open Sans"/>
                <a:sym typeface="Open Sans"/>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6" name="Google Shape;66;p16"/>
          <p:cNvSpPr txBox="1"/>
          <p:nvPr>
            <p:ph idx="1" type="subTitle"/>
          </p:nvPr>
        </p:nvSpPr>
        <p:spPr>
          <a:xfrm>
            <a:off x="685800" y="2764033"/>
            <a:ext cx="7772400" cy="1225200"/>
          </a:xfrm>
          <a:prstGeom prst="rect">
            <a:avLst/>
          </a:prstGeom>
          <a:noFill/>
          <a:ln>
            <a:noFill/>
          </a:ln>
        </p:spPr>
        <p:txBody>
          <a:bodyPr anchorCtr="0" anchor="t" bIns="91425" lIns="91425" spcFirstLastPara="1" rIns="91425" wrap="square" tIns="91425">
            <a:noAutofit/>
          </a:bodyPr>
          <a:lstStyle>
            <a:lvl1pPr indent="0" lvl="0" marL="0" marR="0" algn="l">
              <a:spcBef>
                <a:spcPts val="360"/>
              </a:spcBef>
              <a:spcAft>
                <a:spcPts val="0"/>
              </a:spcAft>
              <a:buClr>
                <a:schemeClr val="lt1"/>
              </a:buClr>
              <a:buSzPts val="2000"/>
              <a:buFont typeface="Arial"/>
              <a:buNone/>
              <a:defRPr b="0" i="0" sz="1800" u="none" cap="none" strike="noStrike">
                <a:solidFill>
                  <a:schemeClr val="lt1"/>
                </a:solidFill>
                <a:latin typeface="Open Sans"/>
                <a:ea typeface="Open Sans"/>
                <a:cs typeface="Open Sans"/>
                <a:sym typeface="Open Sans"/>
              </a:defRPr>
            </a:lvl1pPr>
            <a:lvl2pPr indent="0" lvl="1" marL="457200" marR="0" algn="ctr">
              <a:spcBef>
                <a:spcPts val="32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2pPr>
            <a:lvl3pPr indent="0" lvl="2" marL="914400" marR="0" algn="ctr">
              <a:spcBef>
                <a:spcPts val="32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3pPr>
            <a:lvl4pPr indent="0" lvl="3" marL="1371600" marR="0" algn="ctr">
              <a:spcBef>
                <a:spcPts val="32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4pPr>
            <a:lvl5pPr indent="0" lvl="4" marL="1828800" marR="0" algn="ctr">
              <a:spcBef>
                <a:spcPts val="32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5pPr>
            <a:lvl6pPr indent="0" lvl="5" marL="22860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67" name="Google Shape;67;p16"/>
          <p:cNvPicPr preferRelativeResize="0"/>
          <p:nvPr/>
        </p:nvPicPr>
        <p:blipFill>
          <a:blip r:embed="rId2">
            <a:alphaModFix/>
          </a:blip>
          <a:stretch>
            <a:fillRect/>
          </a:stretch>
        </p:blipFill>
        <p:spPr>
          <a:xfrm>
            <a:off x="8003013" y="266650"/>
            <a:ext cx="869474" cy="869474"/>
          </a:xfrm>
          <a:prstGeom prst="rect">
            <a:avLst/>
          </a:prstGeom>
          <a:noFill/>
          <a:ln>
            <a:noFill/>
          </a:ln>
        </p:spPr>
      </p:pic>
      <p:pic>
        <p:nvPicPr>
          <p:cNvPr id="68" name="Google Shape;68;p16"/>
          <p:cNvPicPr preferRelativeResize="0"/>
          <p:nvPr/>
        </p:nvPicPr>
        <p:blipFill>
          <a:blip r:embed="rId3">
            <a:alphaModFix/>
          </a:blip>
          <a:stretch>
            <a:fillRect/>
          </a:stretch>
        </p:blipFill>
        <p:spPr>
          <a:xfrm>
            <a:off x="7336375" y="4429800"/>
            <a:ext cx="1536100" cy="590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689201" y="1823223"/>
            <a:ext cx="7317900" cy="5391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Clr>
                <a:schemeClr val="lt1"/>
              </a:buClr>
              <a:buSzPts val="1400"/>
              <a:buFont typeface="Open Sans"/>
              <a:buNone/>
              <a:defRPr b="1" i="0" sz="2400" u="none" cap="none" strike="noStrike">
                <a:solidFill>
                  <a:schemeClr val="lt1"/>
                </a:solidFill>
                <a:latin typeface="Open Sans"/>
                <a:ea typeface="Open Sans"/>
                <a:cs typeface="Open Sans"/>
                <a:sym typeface="Open Sans"/>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5"/>
          <p:cNvSpPr txBox="1"/>
          <p:nvPr>
            <p:ph idx="1" type="body"/>
          </p:nvPr>
        </p:nvSpPr>
        <p:spPr>
          <a:xfrm>
            <a:off x="689201" y="2521417"/>
            <a:ext cx="7317900" cy="1920900"/>
          </a:xfrm>
          <a:prstGeom prst="rect">
            <a:avLst/>
          </a:prstGeom>
          <a:noFill/>
          <a:ln>
            <a:noFill/>
          </a:ln>
        </p:spPr>
        <p:txBody>
          <a:bodyPr anchorCtr="0" anchor="t" bIns="91425" lIns="91425" spcFirstLastPara="1" rIns="91425" wrap="square" tIns="91425">
            <a:noAutofit/>
          </a:bodyPr>
          <a:lstStyle>
            <a:lvl1pPr indent="-355600" lvl="0" marL="457200" marR="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1pPr>
            <a:lvl2pPr indent="-330200" lvl="1" marL="914400" marR="0" algn="l">
              <a:spcBef>
                <a:spcPts val="320"/>
              </a:spcBef>
              <a:spcAft>
                <a:spcPts val="0"/>
              </a:spcAft>
              <a:buClr>
                <a:schemeClr val="lt1"/>
              </a:buClr>
              <a:buSzPts val="1600"/>
              <a:buFont typeface="Arial"/>
              <a:buChar char="–"/>
              <a:defRPr b="0" i="0" sz="1600" u="none" cap="none" strike="noStrike">
                <a:solidFill>
                  <a:schemeClr val="lt1"/>
                </a:solidFill>
                <a:latin typeface="Open Sans"/>
                <a:ea typeface="Open Sans"/>
                <a:cs typeface="Open Sans"/>
                <a:sym typeface="Open Sans"/>
              </a:defRPr>
            </a:lvl2pPr>
            <a:lvl3pPr indent="-330200" lvl="2" marL="1371600" marR="0" algn="l">
              <a:spcBef>
                <a:spcPts val="320"/>
              </a:spcBef>
              <a:spcAft>
                <a:spcPts val="0"/>
              </a:spcAft>
              <a:buClr>
                <a:schemeClr val="lt1"/>
              </a:buClr>
              <a:buSzPts val="1600"/>
              <a:buFont typeface="Arial"/>
              <a:buChar char="•"/>
              <a:defRPr b="0" i="0" sz="1600" u="none" cap="none" strike="noStrike">
                <a:solidFill>
                  <a:schemeClr val="lt1"/>
                </a:solidFill>
                <a:latin typeface="Open Sans"/>
                <a:ea typeface="Open Sans"/>
                <a:cs typeface="Open Sans"/>
                <a:sym typeface="Open Sans"/>
              </a:defRPr>
            </a:lvl3pPr>
            <a:lvl4pPr indent="-330200" lvl="3" marL="1828800" marR="0" algn="l">
              <a:spcBef>
                <a:spcPts val="320"/>
              </a:spcBef>
              <a:spcAft>
                <a:spcPts val="0"/>
              </a:spcAft>
              <a:buClr>
                <a:schemeClr val="lt1"/>
              </a:buClr>
              <a:buSzPts val="1600"/>
              <a:buFont typeface="Arial"/>
              <a:buChar char="–"/>
              <a:defRPr b="0" i="0" sz="1600" u="none" cap="none" strike="noStrike">
                <a:solidFill>
                  <a:schemeClr val="lt1"/>
                </a:solidFill>
                <a:latin typeface="Open Sans"/>
                <a:ea typeface="Open Sans"/>
                <a:cs typeface="Open Sans"/>
                <a:sym typeface="Open Sans"/>
              </a:defRPr>
            </a:lvl4pPr>
            <a:lvl5pPr indent="-330200" lvl="4" marL="2286000" marR="0" algn="l">
              <a:spcBef>
                <a:spcPts val="320"/>
              </a:spcBef>
              <a:spcAft>
                <a:spcPts val="0"/>
              </a:spcAft>
              <a:buClr>
                <a:schemeClr val="lt1"/>
              </a:buClr>
              <a:buSzPts val="1600"/>
              <a:buFont typeface="Arial"/>
              <a:buChar char="»"/>
              <a:defRPr b="0" i="0" sz="1600" u="none" cap="none" strike="noStrike">
                <a:solidFill>
                  <a:schemeClr val="lt1"/>
                </a:solidFill>
                <a:latin typeface="Open Sans"/>
                <a:ea typeface="Open Sans"/>
                <a:cs typeface="Open Sans"/>
                <a:sym typeface="Open Sans"/>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https://github.com/shatakshiii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hyperlink" Target="http://drive.google.com/file/d/1SBslEKdeaXZizniuDjWDzoIkVf9uU_YX/view" TargetMode="External"/><Relationship Id="rId5"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hyperlink" Target="http://drive.google.com/file/d/1x_ekMcgsUFYDwNZCN_EPQFyS-BPIJlhc/view" TargetMode="External"/><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hyperlink" Target="http://drive.google.com/file/d/1sUBlejsgBYuKIJAA6QIM3oSlLgEIpueQ/view" TargetMode="External"/><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forum.ansible.com/t/ansible-devtools-plans-and-collaboration-opportunities/39142"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ansible.readthedocs.io/projects/dev-tools/"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ctrTitle"/>
          </p:nvPr>
        </p:nvSpPr>
        <p:spPr>
          <a:xfrm>
            <a:off x="685800" y="1752176"/>
            <a:ext cx="7772400" cy="869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Font typeface="Open Sans"/>
              <a:buNone/>
            </a:pPr>
            <a:r>
              <a:rPr lang="en"/>
              <a:t>Writing, running and testing Ansible content with Natural language and AI - powered by Ansible Devtools MCP Server</a:t>
            </a:r>
            <a:endParaRPr sz="2000"/>
          </a:p>
        </p:txBody>
      </p:sp>
      <p:sp>
        <p:nvSpPr>
          <p:cNvPr id="74" name="Google Shape;74;p17"/>
          <p:cNvSpPr txBox="1"/>
          <p:nvPr>
            <p:ph idx="1" type="subTitle"/>
          </p:nvPr>
        </p:nvSpPr>
        <p:spPr>
          <a:xfrm>
            <a:off x="685800" y="2764033"/>
            <a:ext cx="7772400" cy="122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a:p>
          <a:p>
            <a:pPr indent="0" lvl="0" marL="0" marR="0" rtl="0" algn="l">
              <a:spcBef>
                <a:spcPts val="0"/>
              </a:spcBef>
              <a:spcAft>
                <a:spcPts val="0"/>
              </a:spcAft>
              <a:buClr>
                <a:schemeClr val="lt1"/>
              </a:buClr>
              <a:buFont typeface="Arial"/>
              <a:buNone/>
            </a:pPr>
            <a:r>
              <a:rPr lang="en"/>
              <a:t>Shatakshi Mishra</a:t>
            </a:r>
            <a:endParaRPr/>
          </a:p>
          <a:p>
            <a:pPr indent="0" lvl="0" marL="0" marR="0" rtl="0" algn="l">
              <a:spcBef>
                <a:spcPts val="0"/>
              </a:spcBef>
              <a:spcAft>
                <a:spcPts val="0"/>
              </a:spcAft>
              <a:buClr>
                <a:schemeClr val="lt1"/>
              </a:buClr>
              <a:buFont typeface="Arial"/>
              <a:buNone/>
            </a:pPr>
            <a:r>
              <a:rPr lang="en"/>
              <a:t>Software Engineer, Ansible Devtools</a:t>
            </a:r>
            <a:endParaRPr/>
          </a:p>
          <a:p>
            <a:pPr indent="0" lvl="0" marL="0" rtl="0" algn="l">
              <a:spcBef>
                <a:spcPts val="0"/>
              </a:spcBef>
              <a:spcAft>
                <a:spcPts val="0"/>
              </a:spcAft>
              <a:buClr>
                <a:schemeClr val="lt1"/>
              </a:buClr>
              <a:buFont typeface="Arial"/>
              <a:buNone/>
            </a:pPr>
            <a:r>
              <a:rPr lang="en"/>
              <a:t>GitHub: </a:t>
            </a:r>
            <a:r>
              <a:rPr lang="en">
                <a:uFill>
                  <a:noFill/>
                </a:uFill>
                <a:hlinkClick r:id="rId3"/>
              </a:rPr>
              <a:t>shatakshiiii</a:t>
            </a:r>
            <a:endParaRPr/>
          </a:p>
          <a:p>
            <a:pPr indent="0" lvl="0" marL="0" rtl="0" algn="l">
              <a:spcBef>
                <a:spcPts val="0"/>
              </a:spcBef>
              <a:spcAft>
                <a:spcPts val="0"/>
              </a:spcAft>
              <a:buClr>
                <a:schemeClr val="lt1"/>
              </a:buClr>
              <a:buFont typeface="Arial"/>
              <a:buNone/>
            </a:pPr>
            <a:r>
              <a:rPr lang="en"/>
              <a:t>Matrix: </a:t>
            </a:r>
            <a:r>
              <a:rPr lang="en"/>
              <a:t>@shatakshiiii:matrix.org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Enabling the MCP Server</a:t>
            </a:r>
            <a:endParaRPr b="1" i="0" sz="1800" u="none" cap="none" strike="noStrike">
              <a:solidFill>
                <a:schemeClr val="lt1"/>
              </a:solidFill>
              <a:latin typeface="Open Sans"/>
              <a:ea typeface="Open Sans"/>
              <a:cs typeface="Open Sans"/>
              <a:sym typeface="Open Sans"/>
            </a:endParaRPr>
          </a:p>
        </p:txBody>
      </p:sp>
      <p:sp>
        <p:nvSpPr>
          <p:cNvPr id="142" name="Google Shape;142;p26"/>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43" name="Google Shape;143;p26"/>
          <p:cNvSpPr txBox="1"/>
          <p:nvPr/>
        </p:nvSpPr>
        <p:spPr>
          <a:xfrm>
            <a:off x="323775" y="1332125"/>
            <a:ext cx="7012200" cy="182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545860"/>
                </a:solidFill>
                <a:latin typeface="Open Sans"/>
                <a:ea typeface="Open Sans"/>
                <a:cs typeface="Open Sans"/>
                <a:sym typeface="Open Sans"/>
              </a:rPr>
              <a:t>Option1 - Using </a:t>
            </a:r>
            <a:r>
              <a:rPr lang="en" sz="1800">
                <a:solidFill>
                  <a:schemeClr val="dk2"/>
                </a:solidFill>
                <a:latin typeface="Open Sans"/>
                <a:ea typeface="Open Sans"/>
                <a:cs typeface="Open Sans"/>
                <a:sym typeface="Open Sans"/>
              </a:rPr>
              <a:t>VS Code Command Palette</a:t>
            </a:r>
            <a:br>
              <a:rPr lang="en" sz="1800">
                <a:solidFill>
                  <a:schemeClr val="dk2"/>
                </a:solidFill>
                <a:latin typeface="Open Sans"/>
                <a:ea typeface="Open Sans"/>
                <a:cs typeface="Open Sans"/>
                <a:sym typeface="Open Sans"/>
              </a:rPr>
            </a:br>
            <a:endParaRPr sz="1800">
              <a:solidFill>
                <a:schemeClr val="dk2"/>
              </a:solidFill>
              <a:latin typeface="Open Sans"/>
              <a:ea typeface="Open Sans"/>
              <a:cs typeface="Open Sans"/>
              <a:sym typeface="Open Sans"/>
            </a:endParaRPr>
          </a:p>
          <a:p>
            <a:pPr indent="-323850" lvl="0" marL="457200" rtl="0" algn="l">
              <a:spcBef>
                <a:spcPts val="1000"/>
              </a:spcBef>
              <a:spcAft>
                <a:spcPts val="0"/>
              </a:spcAft>
              <a:buClr>
                <a:schemeClr val="dk2"/>
              </a:buClr>
              <a:buSzPts val="1500"/>
              <a:buChar char="•"/>
            </a:pPr>
            <a:r>
              <a:rPr lang="en" sz="1500">
                <a:solidFill>
                  <a:schemeClr val="dk1"/>
                </a:solidFill>
                <a:latin typeface="Open Sans"/>
                <a:ea typeface="Open Sans"/>
                <a:cs typeface="Open Sans"/>
                <a:sym typeface="Open Sans"/>
              </a:rPr>
              <a:t>Press Ctrl+Shift+P (or Cmd+Shift+P on macOS) and search for "</a:t>
            </a:r>
            <a:r>
              <a:rPr lang="en" sz="1500">
                <a:solidFill>
                  <a:schemeClr val="accent5"/>
                </a:solidFill>
                <a:latin typeface="Open Sans"/>
                <a:ea typeface="Open Sans"/>
                <a:cs typeface="Open Sans"/>
                <a:sym typeface="Open Sans"/>
              </a:rPr>
              <a:t>Ansible: Enable Ansible Development Tools MCP Server</a:t>
            </a:r>
            <a:r>
              <a:rPr lang="en" sz="1500">
                <a:solidFill>
                  <a:schemeClr val="dk1"/>
                </a:solidFill>
                <a:latin typeface="Open Sans"/>
                <a:ea typeface="Open Sans"/>
                <a:cs typeface="Open Sans"/>
                <a:sym typeface="Open Sans"/>
              </a:rPr>
              <a:t>"</a:t>
            </a:r>
            <a:endParaRPr sz="1500">
              <a:solidFill>
                <a:schemeClr val="dk2"/>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2"/>
              </a:buClr>
              <a:buSzPts val="1500"/>
              <a:buFont typeface="Open Sans"/>
              <a:buChar char="•"/>
            </a:pPr>
            <a:r>
              <a:rPr lang="en" sz="1500">
                <a:solidFill>
                  <a:schemeClr val="dk1"/>
                </a:solidFill>
                <a:latin typeface="Open Sans"/>
                <a:ea typeface="Open Sans"/>
                <a:cs typeface="Open Sans"/>
                <a:sym typeface="Open Sans"/>
              </a:rPr>
              <a:t>Find and select “MCP: List Servers” in the command palette. Select “</a:t>
            </a:r>
            <a:r>
              <a:rPr lang="en" sz="1500">
                <a:solidFill>
                  <a:schemeClr val="accent5"/>
                </a:solidFill>
                <a:latin typeface="Open Sans"/>
                <a:ea typeface="Open Sans"/>
                <a:cs typeface="Open Sans"/>
                <a:sym typeface="Open Sans"/>
              </a:rPr>
              <a:t>Ansible Development Tools MCP Server</a:t>
            </a:r>
            <a:r>
              <a:rPr lang="en" sz="1500">
                <a:solidFill>
                  <a:schemeClr val="dk1"/>
                </a:solidFill>
                <a:latin typeface="Open Sans"/>
                <a:ea typeface="Open Sans"/>
                <a:cs typeface="Open Sans"/>
                <a:sym typeface="Open Sans"/>
              </a:rPr>
              <a:t>” to start the server.</a:t>
            </a:r>
            <a:endParaRPr sz="1500">
              <a:solidFill>
                <a:schemeClr val="dk2"/>
              </a:solidFill>
              <a:latin typeface="Open Sans"/>
              <a:ea typeface="Open Sans"/>
              <a:cs typeface="Open Sans"/>
              <a:sym typeface="Open Sans"/>
            </a:endParaRPr>
          </a:p>
        </p:txBody>
      </p:sp>
      <p:pic>
        <p:nvPicPr>
          <p:cNvPr id="144" name="Google Shape;144;p26"/>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Enabling the MCP Server</a:t>
            </a:r>
            <a:endParaRPr b="1" i="0" sz="1800" u="none" cap="none" strike="noStrike">
              <a:solidFill>
                <a:schemeClr val="lt1"/>
              </a:solidFill>
              <a:latin typeface="Open Sans"/>
              <a:ea typeface="Open Sans"/>
              <a:cs typeface="Open Sans"/>
              <a:sym typeface="Open Sans"/>
            </a:endParaRPr>
          </a:p>
        </p:txBody>
      </p:sp>
      <p:sp>
        <p:nvSpPr>
          <p:cNvPr id="150" name="Google Shape;150;p27"/>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51" name="Google Shape;151;p27"/>
          <p:cNvSpPr txBox="1"/>
          <p:nvPr/>
        </p:nvSpPr>
        <p:spPr>
          <a:xfrm>
            <a:off x="323775" y="1378375"/>
            <a:ext cx="6845700" cy="216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Option 2 - </a:t>
            </a:r>
            <a:r>
              <a:rPr lang="en" sz="1800">
                <a:solidFill>
                  <a:srgbClr val="545860"/>
                </a:solidFill>
                <a:latin typeface="Open Sans"/>
                <a:ea typeface="Open Sans"/>
                <a:cs typeface="Open Sans"/>
                <a:sym typeface="Open Sans"/>
              </a:rPr>
              <a:t>Using</a:t>
            </a:r>
            <a:r>
              <a:rPr lang="en" sz="1800">
                <a:solidFill>
                  <a:schemeClr val="dk2"/>
                </a:solidFill>
                <a:latin typeface="Open Sans"/>
                <a:ea typeface="Open Sans"/>
                <a:cs typeface="Open Sans"/>
                <a:sym typeface="Open Sans"/>
              </a:rPr>
              <a:t> Ansible Extension Settings</a:t>
            </a:r>
            <a:br>
              <a:rPr lang="en" sz="1800">
                <a:solidFill>
                  <a:schemeClr val="dk2"/>
                </a:solidFill>
                <a:latin typeface="Open Sans"/>
                <a:ea typeface="Open Sans"/>
                <a:cs typeface="Open Sans"/>
                <a:sym typeface="Open Sans"/>
              </a:rPr>
            </a:br>
            <a:endParaRPr sz="1800">
              <a:solidFill>
                <a:schemeClr val="dk2"/>
              </a:solidFill>
              <a:latin typeface="Open Sans"/>
              <a:ea typeface="Open Sans"/>
              <a:cs typeface="Open Sans"/>
              <a:sym typeface="Open Sans"/>
            </a:endParaRPr>
          </a:p>
          <a:p>
            <a:pPr indent="-323850" lvl="0" marL="457200" rtl="0" algn="l">
              <a:lnSpc>
                <a:spcPct val="115000"/>
              </a:lnSpc>
              <a:spcBef>
                <a:spcPts val="100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In the Settings window, select Extensions &gt; Ansible &gt; MCP Server.</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Click the checkbox next to </a:t>
            </a:r>
            <a:r>
              <a:rPr lang="en" sz="1500">
                <a:solidFill>
                  <a:schemeClr val="accent5"/>
                </a:solidFill>
                <a:latin typeface="Open Sans"/>
                <a:ea typeface="Open Sans"/>
                <a:cs typeface="Open Sans"/>
                <a:sym typeface="Open Sans"/>
              </a:rPr>
              <a:t>Enable the Ansible Development Tools MCP server</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latin typeface="Open Sans"/>
                <a:ea typeface="Open Sans"/>
                <a:cs typeface="Open Sans"/>
                <a:sym typeface="Open Sans"/>
              </a:rPr>
              <a:t>Find and select “MCP: List Servers” in the command palette. Select </a:t>
            </a:r>
            <a:r>
              <a:rPr lang="en" sz="1500">
                <a:solidFill>
                  <a:schemeClr val="accent5"/>
                </a:solidFill>
                <a:latin typeface="Open Sans"/>
                <a:ea typeface="Open Sans"/>
                <a:cs typeface="Open Sans"/>
                <a:sym typeface="Open Sans"/>
              </a:rPr>
              <a:t>Ansible Development Tools MCP Server</a:t>
            </a:r>
            <a:r>
              <a:rPr lang="en" sz="1500">
                <a:solidFill>
                  <a:schemeClr val="dk1"/>
                </a:solidFill>
                <a:latin typeface="Open Sans"/>
                <a:ea typeface="Open Sans"/>
                <a:cs typeface="Open Sans"/>
                <a:sym typeface="Open Sans"/>
              </a:rPr>
              <a:t> to start the server.</a:t>
            </a:r>
            <a:endParaRPr sz="2100">
              <a:solidFill>
                <a:schemeClr val="dk2"/>
              </a:solidFill>
              <a:latin typeface="Open Sans"/>
              <a:ea typeface="Open Sans"/>
              <a:cs typeface="Open Sans"/>
              <a:sym typeface="Open Sans"/>
            </a:endParaRPr>
          </a:p>
        </p:txBody>
      </p:sp>
      <p:pic>
        <p:nvPicPr>
          <p:cNvPr id="152" name="Google Shape;152;p27"/>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Enabling the MCP Server</a:t>
            </a:r>
            <a:endParaRPr b="1" i="0" sz="1800" u="none" cap="none" strike="noStrike">
              <a:solidFill>
                <a:schemeClr val="lt1"/>
              </a:solidFill>
              <a:latin typeface="Open Sans"/>
              <a:ea typeface="Open Sans"/>
              <a:cs typeface="Open Sans"/>
              <a:sym typeface="Open Sans"/>
            </a:endParaRPr>
          </a:p>
        </p:txBody>
      </p:sp>
      <p:sp>
        <p:nvSpPr>
          <p:cNvPr id="158" name="Google Shape;158;p28"/>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59" name="Google Shape;159;p28"/>
          <p:cNvSpPr txBox="1"/>
          <p:nvPr/>
        </p:nvSpPr>
        <p:spPr>
          <a:xfrm>
            <a:off x="323775" y="1404450"/>
            <a:ext cx="6845700" cy="261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Option 3 - </a:t>
            </a:r>
            <a:r>
              <a:rPr lang="en" sz="1800">
                <a:solidFill>
                  <a:srgbClr val="545860"/>
                </a:solidFill>
                <a:latin typeface="Open Sans"/>
                <a:ea typeface="Open Sans"/>
                <a:cs typeface="Open Sans"/>
                <a:sym typeface="Open Sans"/>
              </a:rPr>
              <a:t>Using</a:t>
            </a:r>
            <a:r>
              <a:rPr lang="en" sz="1800">
                <a:solidFill>
                  <a:schemeClr val="dk2"/>
                </a:solidFill>
                <a:latin typeface="Open Sans"/>
                <a:ea typeface="Open Sans"/>
                <a:cs typeface="Open Sans"/>
                <a:sym typeface="Open Sans"/>
              </a:rPr>
              <a:t> Getting Started Guide</a:t>
            </a:r>
            <a:br>
              <a:rPr lang="en" sz="1800">
                <a:solidFill>
                  <a:schemeClr val="dk2"/>
                </a:solidFill>
                <a:latin typeface="Open Sans"/>
                <a:ea typeface="Open Sans"/>
                <a:cs typeface="Open Sans"/>
                <a:sym typeface="Open Sans"/>
              </a:rPr>
            </a:br>
            <a:endParaRPr sz="1800">
              <a:solidFill>
                <a:schemeClr val="dk2"/>
              </a:solidFill>
              <a:latin typeface="Open Sans"/>
              <a:ea typeface="Open Sans"/>
              <a:cs typeface="Open Sans"/>
              <a:sym typeface="Open Sans"/>
            </a:endParaRPr>
          </a:p>
          <a:p>
            <a:pPr indent="-298450" lvl="0" marL="457200" rtl="0" algn="l">
              <a:lnSpc>
                <a:spcPct val="115000"/>
              </a:lnSpc>
              <a:spcBef>
                <a:spcPts val="1000"/>
              </a:spcBef>
              <a:spcAft>
                <a:spcPts val="0"/>
              </a:spcAft>
              <a:buClr>
                <a:schemeClr val="dk2"/>
              </a:buClr>
              <a:buSzPts val="1100"/>
              <a:buFont typeface="Open Sans"/>
              <a:buChar char="●"/>
            </a:pPr>
            <a:r>
              <a:rPr lang="en" sz="1500">
                <a:solidFill>
                  <a:schemeClr val="dk1"/>
                </a:solidFill>
                <a:latin typeface="Open Sans"/>
                <a:ea typeface="Open Sans"/>
                <a:cs typeface="Open Sans"/>
                <a:sym typeface="Open Sans"/>
              </a:rPr>
              <a:t>In the Ansible Extension Sidebar, click on </a:t>
            </a:r>
            <a:r>
              <a:rPr lang="en" sz="1500">
                <a:solidFill>
                  <a:schemeClr val="accent5"/>
                </a:solidFill>
                <a:latin typeface="Open Sans"/>
                <a:ea typeface="Open Sans"/>
                <a:cs typeface="Open Sans"/>
                <a:sym typeface="Open Sans"/>
              </a:rPr>
              <a:t>Getting Started</a:t>
            </a:r>
            <a:r>
              <a:rPr lang="en" sz="1500">
                <a:solidFill>
                  <a:schemeClr val="dk1"/>
                </a:solidFill>
                <a:latin typeface="Open Sans"/>
                <a:ea typeface="Open Sans"/>
                <a:cs typeface="Open Sans"/>
                <a:sym typeface="Open Sans"/>
              </a:rPr>
              <a:t> followed by </a:t>
            </a:r>
            <a:r>
              <a:rPr lang="en" sz="1300">
                <a:solidFill>
                  <a:srgbClr val="3794FF"/>
                </a:solidFill>
              </a:rPr>
              <a:t> </a:t>
            </a:r>
            <a:r>
              <a:rPr lang="en" sz="1500">
                <a:solidFill>
                  <a:schemeClr val="accent5"/>
                </a:solidFill>
              </a:rPr>
              <a:t>Ansible Development Tools MCP Server (AI)</a:t>
            </a:r>
            <a:endParaRPr sz="1500">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2"/>
              </a:buClr>
              <a:buSzPts val="1100"/>
              <a:buFont typeface="Open Sans"/>
              <a:buChar char="●"/>
            </a:pPr>
            <a:r>
              <a:rPr lang="en" sz="1500">
                <a:solidFill>
                  <a:schemeClr val="dk1"/>
                </a:solidFill>
                <a:latin typeface="Open Sans"/>
                <a:ea typeface="Open Sans"/>
                <a:cs typeface="Open Sans"/>
                <a:sym typeface="Open Sans"/>
              </a:rPr>
              <a:t>Find and select “MCP: List Servers” in the command palette. Select </a:t>
            </a:r>
            <a:r>
              <a:rPr lang="en" sz="1500">
                <a:solidFill>
                  <a:schemeClr val="accent5"/>
                </a:solidFill>
                <a:latin typeface="Open Sans"/>
                <a:ea typeface="Open Sans"/>
                <a:cs typeface="Open Sans"/>
                <a:sym typeface="Open Sans"/>
              </a:rPr>
              <a:t>Ansible Development Tools MCP Server</a:t>
            </a:r>
            <a:r>
              <a:rPr lang="en" sz="1500">
                <a:solidFill>
                  <a:schemeClr val="dk1"/>
                </a:solidFill>
                <a:latin typeface="Open Sans"/>
                <a:ea typeface="Open Sans"/>
                <a:cs typeface="Open Sans"/>
                <a:sym typeface="Open Sans"/>
              </a:rPr>
              <a:t> to start the server.</a:t>
            </a:r>
            <a:endParaRPr sz="15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a:p>
            <a:pPr indent="0" lvl="0" marL="0" rtl="0" algn="l">
              <a:spcBef>
                <a:spcPts val="1000"/>
              </a:spcBef>
              <a:spcAft>
                <a:spcPts val="0"/>
              </a:spcAft>
              <a:buNone/>
            </a:pPr>
            <a:r>
              <a:t/>
            </a:r>
            <a:endParaRPr sz="1800">
              <a:solidFill>
                <a:schemeClr val="dk2"/>
              </a:solidFill>
              <a:latin typeface="Open Sans"/>
              <a:ea typeface="Open Sans"/>
              <a:cs typeface="Open Sans"/>
              <a:sym typeface="Open Sans"/>
            </a:endParaRPr>
          </a:p>
        </p:txBody>
      </p:sp>
      <p:pic>
        <p:nvPicPr>
          <p:cNvPr id="160" name="Google Shape;160;p28"/>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Closer look at the tools and entire workflow</a:t>
            </a:r>
            <a:endParaRPr b="1" i="0" sz="1800" u="none" cap="none" strike="noStrike">
              <a:solidFill>
                <a:schemeClr val="lt1"/>
              </a:solidFill>
              <a:latin typeface="Open Sans"/>
              <a:ea typeface="Open Sans"/>
              <a:cs typeface="Open Sans"/>
              <a:sym typeface="Open Sans"/>
            </a:endParaRPr>
          </a:p>
        </p:txBody>
      </p:sp>
      <p:sp>
        <p:nvSpPr>
          <p:cNvPr id="166" name="Google Shape;166;p29"/>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pic>
        <p:nvPicPr>
          <p:cNvPr id="167" name="Google Shape;167;p29" title="ChatGPT Image Feb 2, 2026, 10_10_39 PM.png"/>
          <p:cNvPicPr preferRelativeResize="0"/>
          <p:nvPr/>
        </p:nvPicPr>
        <p:blipFill>
          <a:blip r:embed="rId3">
            <a:alphaModFix/>
          </a:blip>
          <a:stretch>
            <a:fillRect/>
          </a:stretch>
        </p:blipFill>
        <p:spPr>
          <a:xfrm>
            <a:off x="1711425" y="1137725"/>
            <a:ext cx="4338674" cy="2892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Setting up your virtual environment</a:t>
            </a:r>
            <a:endParaRPr b="1" i="0" sz="1800" u="none" cap="none" strike="noStrike">
              <a:solidFill>
                <a:schemeClr val="lt1"/>
              </a:solidFill>
              <a:latin typeface="Open Sans"/>
              <a:ea typeface="Open Sans"/>
              <a:cs typeface="Open Sans"/>
              <a:sym typeface="Open Sans"/>
            </a:endParaRPr>
          </a:p>
        </p:txBody>
      </p:sp>
      <p:sp>
        <p:nvSpPr>
          <p:cNvPr id="173" name="Google Shape;173;p30"/>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74" name="Google Shape;174;p30"/>
          <p:cNvSpPr txBox="1"/>
          <p:nvPr/>
        </p:nvSpPr>
        <p:spPr>
          <a:xfrm>
            <a:off x="323775" y="869575"/>
            <a:ext cx="6845700" cy="386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545860"/>
                </a:solidFill>
                <a:latin typeface="Open Sans"/>
                <a:ea typeface="Open Sans"/>
                <a:cs typeface="Open Sans"/>
                <a:sym typeface="Open Sans"/>
              </a:rPr>
              <a:t>a</a:t>
            </a:r>
            <a:r>
              <a:rPr lang="en" sz="1800" u="sng">
                <a:solidFill>
                  <a:srgbClr val="545860"/>
                </a:solidFill>
                <a:latin typeface="Open Sans"/>
                <a:ea typeface="Open Sans"/>
                <a:cs typeface="Open Sans"/>
                <a:sym typeface="Open Sans"/>
              </a:rPr>
              <a:t>de_environment_info</a:t>
            </a:r>
            <a:endParaRPr sz="1800">
              <a:solidFill>
                <a:srgbClr val="545860"/>
              </a:solidFill>
              <a:latin typeface="Open Sans"/>
              <a:ea typeface="Open Sans"/>
              <a:cs typeface="Open Sans"/>
              <a:sym typeface="Open Sans"/>
            </a:endParaRPr>
          </a:p>
          <a:p>
            <a:pPr indent="0" lvl="0" marL="0" rtl="0" algn="l">
              <a:spcBef>
                <a:spcPts val="1000"/>
              </a:spcBef>
              <a:spcAft>
                <a:spcPts val="0"/>
              </a:spcAft>
              <a:buNone/>
            </a:pPr>
            <a:r>
              <a:rPr lang="en" sz="1500">
                <a:solidFill>
                  <a:srgbClr val="545860"/>
                </a:solidFill>
                <a:latin typeface="Open Sans"/>
                <a:ea typeface="Open Sans"/>
                <a:cs typeface="Open Sans"/>
                <a:sym typeface="Open Sans"/>
              </a:rPr>
              <a:t>Provides comprehensive environment diagnostics:</a:t>
            </a:r>
            <a:endParaRPr sz="1500">
              <a:solidFill>
                <a:srgbClr val="545860"/>
              </a:solidFill>
              <a:latin typeface="Open Sans"/>
              <a:ea typeface="Open Sans"/>
              <a:cs typeface="Open Sans"/>
              <a:sym typeface="Open Sans"/>
            </a:endParaRPr>
          </a:p>
          <a:p>
            <a:pPr indent="-323850" lvl="0" marL="457200" rtl="0" algn="l">
              <a:spcBef>
                <a:spcPts val="100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Python version and path</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Ansible version</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Installed ansible collections</a:t>
            </a:r>
            <a:endParaRPr sz="1500">
              <a:solidFill>
                <a:srgbClr val="545860"/>
              </a:solidFill>
              <a:latin typeface="Open Sans"/>
              <a:ea typeface="Open Sans"/>
              <a:cs typeface="Open Sans"/>
              <a:sym typeface="Open Sans"/>
            </a:endParaRPr>
          </a:p>
          <a:p>
            <a:pPr indent="0" lvl="0" marL="0" rtl="0" algn="l">
              <a:spcBef>
                <a:spcPts val="1000"/>
              </a:spcBef>
              <a:spcAft>
                <a:spcPts val="0"/>
              </a:spcAft>
              <a:buNone/>
            </a:pPr>
            <a:r>
              <a:t/>
            </a:r>
            <a:endParaRPr sz="1800">
              <a:solidFill>
                <a:srgbClr val="545860"/>
              </a:solidFill>
              <a:latin typeface="Open Sans"/>
              <a:ea typeface="Open Sans"/>
              <a:cs typeface="Open Sans"/>
              <a:sym typeface="Open Sans"/>
            </a:endParaRPr>
          </a:p>
          <a:p>
            <a:pPr indent="0" lvl="0" marL="0" rtl="0" algn="l">
              <a:spcBef>
                <a:spcPts val="1000"/>
              </a:spcBef>
              <a:spcAft>
                <a:spcPts val="0"/>
              </a:spcAft>
              <a:buNone/>
            </a:pPr>
            <a:r>
              <a:rPr lang="en" sz="1800" u="sng">
                <a:solidFill>
                  <a:srgbClr val="545860"/>
                </a:solidFill>
                <a:latin typeface="Open Sans"/>
                <a:ea typeface="Open Sans"/>
                <a:cs typeface="Open Sans"/>
                <a:sym typeface="Open Sans"/>
              </a:rPr>
              <a:t>a</a:t>
            </a:r>
            <a:r>
              <a:rPr lang="en" sz="1800" u="sng">
                <a:solidFill>
                  <a:srgbClr val="545860"/>
                </a:solidFill>
                <a:latin typeface="Open Sans"/>
                <a:ea typeface="Open Sans"/>
                <a:cs typeface="Open Sans"/>
                <a:sym typeface="Open Sans"/>
              </a:rPr>
              <a:t>de_setup_env</a:t>
            </a:r>
            <a:endParaRPr sz="1800" u="sng">
              <a:solidFill>
                <a:srgbClr val="545860"/>
              </a:solidFill>
              <a:latin typeface="Open Sans"/>
              <a:ea typeface="Open Sans"/>
              <a:cs typeface="Open Sans"/>
              <a:sym typeface="Open Sans"/>
            </a:endParaRPr>
          </a:p>
          <a:p>
            <a:pPr indent="0" lvl="0" marL="0" rtl="0" algn="l">
              <a:spcBef>
                <a:spcPts val="1000"/>
              </a:spcBef>
              <a:spcAft>
                <a:spcPts val="0"/>
              </a:spcAft>
              <a:buNone/>
            </a:pPr>
            <a:r>
              <a:rPr lang="en" sz="1500">
                <a:solidFill>
                  <a:srgbClr val="545860"/>
                </a:solidFill>
                <a:latin typeface="Open Sans"/>
                <a:ea typeface="Open Sans"/>
                <a:cs typeface="Open Sans"/>
                <a:sym typeface="Open Sans"/>
              </a:rPr>
              <a:t>Sets up a complete Ansible development environment with:</a:t>
            </a:r>
            <a:endParaRPr sz="1500">
              <a:solidFill>
                <a:srgbClr val="545860"/>
              </a:solidFill>
              <a:latin typeface="Open Sans"/>
              <a:ea typeface="Open Sans"/>
              <a:cs typeface="Open Sans"/>
              <a:sym typeface="Open Sans"/>
            </a:endParaRPr>
          </a:p>
          <a:p>
            <a:pPr indent="-323850" lvl="0" marL="457200" rtl="0" algn="l">
              <a:spcBef>
                <a:spcPts val="100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Virtual environment creation</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Python packages installation</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Ansible collection installation</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OS-aware package manager detection</a:t>
            </a:r>
            <a:endParaRPr sz="1500">
              <a:solidFill>
                <a:srgbClr val="545860"/>
              </a:solidFill>
              <a:latin typeface="Open Sans"/>
              <a:ea typeface="Open Sans"/>
              <a:cs typeface="Open Sans"/>
              <a:sym typeface="Open Sans"/>
            </a:endParaRPr>
          </a:p>
        </p:txBody>
      </p:sp>
      <p:pic>
        <p:nvPicPr>
          <p:cNvPr id="175" name="Google Shape;175;p30"/>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idx="2" type="body"/>
          </p:nvPr>
        </p:nvSpPr>
        <p:spPr>
          <a:xfrm>
            <a:off x="323775" y="205975"/>
            <a:ext cx="8020500" cy="31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1200"/>
              </a:spcAft>
              <a:buClr>
                <a:schemeClr val="lt1"/>
              </a:buClr>
              <a:buFont typeface="Arial"/>
              <a:buNone/>
            </a:pPr>
            <a:r>
              <a:rPr lang="en"/>
              <a:t>List available tools and get</a:t>
            </a:r>
            <a:r>
              <a:rPr lang="en"/>
              <a:t> information about ansible-dev-tools</a:t>
            </a:r>
            <a:endParaRPr b="1" i="0" u="none" cap="none" strike="noStrike">
              <a:solidFill>
                <a:schemeClr val="lt1"/>
              </a:solidFill>
              <a:latin typeface="Open Sans"/>
              <a:ea typeface="Open Sans"/>
              <a:cs typeface="Open Sans"/>
              <a:sym typeface="Open Sans"/>
            </a:endParaRPr>
          </a:p>
        </p:txBody>
      </p:sp>
      <p:sp>
        <p:nvSpPr>
          <p:cNvPr id="181" name="Google Shape;181;p31"/>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82" name="Google Shape;182;p31"/>
          <p:cNvSpPr txBox="1"/>
          <p:nvPr/>
        </p:nvSpPr>
        <p:spPr>
          <a:xfrm>
            <a:off x="323775" y="1063850"/>
            <a:ext cx="6845700" cy="303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545860"/>
                </a:solidFill>
                <a:latin typeface="Open Sans"/>
                <a:ea typeface="Open Sans"/>
                <a:cs typeface="Open Sans"/>
                <a:sym typeface="Open Sans"/>
              </a:rPr>
              <a:t>list_available_tools</a:t>
            </a:r>
            <a:endParaRPr sz="1800" u="sng">
              <a:solidFill>
                <a:srgbClr val="545860"/>
              </a:solidFill>
              <a:latin typeface="Open Sans"/>
              <a:ea typeface="Open Sans"/>
              <a:cs typeface="Open Sans"/>
              <a:sym typeface="Open Sans"/>
            </a:endParaRPr>
          </a:p>
          <a:p>
            <a:pPr indent="-323850" lvl="0" marL="457200" rtl="0" algn="l">
              <a:spcBef>
                <a:spcPts val="100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Displays the entire list of tools available with </a:t>
            </a:r>
            <a:r>
              <a:rPr lang="en" sz="1500">
                <a:solidFill>
                  <a:srgbClr val="545860"/>
                </a:solidFill>
                <a:latin typeface="Open Sans"/>
                <a:ea typeface="Open Sans"/>
                <a:cs typeface="Open Sans"/>
                <a:sym typeface="Open Sans"/>
              </a:rPr>
              <a:t>their</a:t>
            </a:r>
            <a:r>
              <a:rPr lang="en" sz="1500">
                <a:solidFill>
                  <a:srgbClr val="545860"/>
                </a:solidFill>
                <a:latin typeface="Open Sans"/>
                <a:ea typeface="Open Sans"/>
                <a:cs typeface="Open Sans"/>
                <a:sym typeface="Open Sans"/>
              </a:rPr>
              <a:t> short summary.</a:t>
            </a:r>
            <a:endParaRPr sz="1500">
              <a:solidFill>
                <a:srgbClr val="545860"/>
              </a:solidFill>
              <a:latin typeface="Open Sans"/>
              <a:ea typeface="Open Sans"/>
              <a:cs typeface="Open Sans"/>
              <a:sym typeface="Open Sans"/>
            </a:endParaRPr>
          </a:p>
          <a:p>
            <a:pPr indent="0" lvl="0" marL="0" rtl="0" algn="l">
              <a:spcBef>
                <a:spcPts val="1000"/>
              </a:spcBef>
              <a:spcAft>
                <a:spcPts val="0"/>
              </a:spcAft>
              <a:buNone/>
            </a:pPr>
            <a:r>
              <a:t/>
            </a:r>
            <a:endParaRPr sz="1800">
              <a:solidFill>
                <a:srgbClr val="545860"/>
              </a:solidFill>
              <a:latin typeface="Open Sans"/>
              <a:ea typeface="Open Sans"/>
              <a:cs typeface="Open Sans"/>
              <a:sym typeface="Open Sans"/>
            </a:endParaRPr>
          </a:p>
          <a:p>
            <a:pPr indent="0" lvl="0" marL="0" rtl="0" algn="l">
              <a:spcBef>
                <a:spcPts val="1000"/>
              </a:spcBef>
              <a:spcAft>
                <a:spcPts val="0"/>
              </a:spcAft>
              <a:buNone/>
            </a:pPr>
            <a:r>
              <a:rPr lang="en" sz="1800" u="sng">
                <a:solidFill>
                  <a:srgbClr val="545860"/>
                </a:solidFill>
                <a:latin typeface="Open Sans"/>
                <a:ea typeface="Open Sans"/>
                <a:cs typeface="Open Sans"/>
                <a:sym typeface="Open Sans"/>
              </a:rPr>
              <a:t>adt_check_env</a:t>
            </a:r>
            <a:endParaRPr sz="1800" u="sng">
              <a:solidFill>
                <a:srgbClr val="545860"/>
              </a:solidFill>
              <a:latin typeface="Open Sans"/>
              <a:ea typeface="Open Sans"/>
              <a:cs typeface="Open Sans"/>
              <a:sym typeface="Open Sans"/>
            </a:endParaRPr>
          </a:p>
          <a:p>
            <a:pPr indent="-323850" lvl="0" marL="457200" rtl="0" algn="l">
              <a:spcBef>
                <a:spcPts val="1000"/>
              </a:spcBef>
              <a:spcAft>
                <a:spcPts val="0"/>
              </a:spcAft>
              <a:buSzPts val="1500"/>
              <a:buFont typeface="Open Sans"/>
              <a:buChar char="●"/>
            </a:pPr>
            <a:r>
              <a:rPr lang="en" sz="1500">
                <a:solidFill>
                  <a:srgbClr val="545860"/>
                </a:solidFill>
                <a:latin typeface="Open Sans"/>
                <a:ea typeface="Open Sans"/>
                <a:cs typeface="Open Sans"/>
                <a:sym typeface="Open Sans"/>
              </a:rPr>
              <a:t>Checks if </a:t>
            </a:r>
            <a:r>
              <a:rPr lang="en" sz="1500">
                <a:solidFill>
                  <a:srgbClr val="4CB1B2"/>
                </a:solidFill>
                <a:latin typeface="Open Sans"/>
                <a:ea typeface="Open Sans"/>
                <a:cs typeface="Open Sans"/>
                <a:sym typeface="Open Sans"/>
              </a:rPr>
              <a:t>ansible-dev-tools (ADT)</a:t>
            </a:r>
            <a:r>
              <a:rPr lang="en" sz="1500">
                <a:solidFill>
                  <a:srgbClr val="545860"/>
                </a:solidFill>
                <a:latin typeface="Open Sans"/>
                <a:ea typeface="Open Sans"/>
                <a:cs typeface="Open Sans"/>
                <a:sym typeface="Open Sans"/>
              </a:rPr>
              <a:t> is installed and installs it if missing. ADT includes all the developer goodies in a single python package.</a:t>
            </a:r>
            <a:endParaRPr sz="1500">
              <a:solidFill>
                <a:srgbClr val="545860"/>
              </a:solidFill>
              <a:latin typeface="Open Sans"/>
              <a:ea typeface="Open Sans"/>
              <a:cs typeface="Open Sans"/>
              <a:sym typeface="Open Sans"/>
            </a:endParaRPr>
          </a:p>
          <a:p>
            <a:pPr indent="0" lvl="0" marL="0" rtl="0" algn="l">
              <a:spcBef>
                <a:spcPts val="1000"/>
              </a:spcBef>
              <a:spcAft>
                <a:spcPts val="0"/>
              </a:spcAft>
              <a:buNone/>
            </a:pPr>
            <a:r>
              <a:t/>
            </a:r>
            <a:endParaRPr sz="1800">
              <a:solidFill>
                <a:srgbClr val="545860"/>
              </a:solidFill>
              <a:latin typeface="Open Sans"/>
              <a:ea typeface="Open Sans"/>
              <a:cs typeface="Open Sans"/>
              <a:sym typeface="Open Sans"/>
            </a:endParaRPr>
          </a:p>
          <a:p>
            <a:pPr indent="0" lvl="0" marL="0" rtl="0" algn="l">
              <a:spcBef>
                <a:spcPts val="1000"/>
              </a:spcBef>
              <a:spcAft>
                <a:spcPts val="1000"/>
              </a:spcAft>
              <a:buNone/>
            </a:pPr>
            <a:r>
              <a:t/>
            </a:r>
            <a:endParaRPr sz="1800">
              <a:solidFill>
                <a:srgbClr val="545860"/>
              </a:solidFill>
              <a:latin typeface="Open Sans"/>
              <a:ea typeface="Open Sans"/>
              <a:cs typeface="Open Sans"/>
              <a:sym typeface="Open Sans"/>
            </a:endParaRPr>
          </a:p>
        </p:txBody>
      </p:sp>
      <p:pic>
        <p:nvPicPr>
          <p:cNvPr id="183" name="Google Shape;183;p31"/>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Create a new playbook project</a:t>
            </a:r>
            <a:endParaRPr b="1" i="0" sz="1800" u="none" cap="none" strike="noStrike">
              <a:solidFill>
                <a:schemeClr val="lt1"/>
              </a:solidFill>
              <a:latin typeface="Open Sans"/>
              <a:ea typeface="Open Sans"/>
              <a:cs typeface="Open Sans"/>
              <a:sym typeface="Open Sans"/>
            </a:endParaRPr>
          </a:p>
        </p:txBody>
      </p:sp>
      <p:sp>
        <p:nvSpPr>
          <p:cNvPr id="189" name="Google Shape;189;p32"/>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90" name="Google Shape;190;p32"/>
          <p:cNvSpPr txBox="1"/>
          <p:nvPr/>
        </p:nvSpPr>
        <p:spPr>
          <a:xfrm>
            <a:off x="323775" y="1063850"/>
            <a:ext cx="6845700" cy="268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545860"/>
                </a:solidFill>
                <a:latin typeface="Open Sans"/>
                <a:ea typeface="Open Sans"/>
                <a:cs typeface="Open Sans"/>
                <a:sym typeface="Open Sans"/>
              </a:rPr>
              <a:t>create_ansible_projects</a:t>
            </a:r>
            <a:endParaRPr sz="1800" u="sng">
              <a:solidFill>
                <a:srgbClr val="545860"/>
              </a:solidFill>
              <a:latin typeface="Open Sans"/>
              <a:ea typeface="Open Sans"/>
              <a:cs typeface="Open Sans"/>
              <a:sym typeface="Open Sans"/>
            </a:endParaRPr>
          </a:p>
          <a:p>
            <a:pPr indent="0" lvl="0" marL="0" rtl="0" algn="l">
              <a:spcBef>
                <a:spcPts val="1000"/>
              </a:spcBef>
              <a:spcAft>
                <a:spcPts val="0"/>
              </a:spcAft>
              <a:buNone/>
            </a:pPr>
            <a:r>
              <a:rPr lang="en" sz="1500">
                <a:solidFill>
                  <a:srgbClr val="545860"/>
                </a:solidFill>
                <a:latin typeface="Open Sans"/>
                <a:ea typeface="Open Sans"/>
                <a:cs typeface="Open Sans"/>
                <a:sym typeface="Open Sans"/>
              </a:rPr>
              <a:t>Scaffolds new Ansible projects using </a:t>
            </a:r>
            <a:r>
              <a:rPr lang="en" sz="1500">
                <a:solidFill>
                  <a:schemeClr val="accent5"/>
                </a:solidFill>
                <a:latin typeface="Open Sans"/>
                <a:ea typeface="Open Sans"/>
                <a:cs typeface="Open Sans"/>
                <a:sym typeface="Open Sans"/>
              </a:rPr>
              <a:t>ansible-creator</a:t>
            </a:r>
            <a:r>
              <a:rPr lang="en" sz="1500">
                <a:solidFill>
                  <a:schemeClr val="accent3"/>
                </a:solidFill>
                <a:latin typeface="Open Sans"/>
                <a:ea typeface="Open Sans"/>
                <a:cs typeface="Open Sans"/>
                <a:sym typeface="Open Sans"/>
              </a:rPr>
              <a:t>:</a:t>
            </a:r>
            <a:endParaRPr sz="1500">
              <a:solidFill>
                <a:schemeClr val="accent3"/>
              </a:solidFill>
              <a:latin typeface="Open Sans"/>
              <a:ea typeface="Open Sans"/>
              <a:cs typeface="Open Sans"/>
              <a:sym typeface="Open Sans"/>
            </a:endParaRPr>
          </a:p>
          <a:p>
            <a:pPr indent="-323850" lvl="0" marL="457200" rtl="0" algn="l">
              <a:spcBef>
                <a:spcPts val="100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Collection project: Full collection structure as per the FQCN namespace and collection name.</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Playbook project: Scaffolds ansible best practices directory structure with inventory, roles, playbooks and other configuration files.</a:t>
            </a:r>
            <a:endParaRPr sz="1500">
              <a:solidFill>
                <a:srgbClr val="545860"/>
              </a:solidFill>
              <a:latin typeface="Open Sans"/>
              <a:ea typeface="Open Sans"/>
              <a:cs typeface="Open Sans"/>
              <a:sym typeface="Open Sans"/>
            </a:endParaRPr>
          </a:p>
          <a:p>
            <a:pPr indent="0" lvl="0" marL="0" rtl="0" algn="l">
              <a:spcBef>
                <a:spcPts val="1000"/>
              </a:spcBef>
              <a:spcAft>
                <a:spcPts val="0"/>
              </a:spcAft>
              <a:buNone/>
            </a:pPr>
            <a:r>
              <a:t/>
            </a:r>
            <a:endParaRPr sz="1800">
              <a:solidFill>
                <a:srgbClr val="545860"/>
              </a:solidFill>
              <a:latin typeface="Open Sans"/>
              <a:ea typeface="Open Sans"/>
              <a:cs typeface="Open Sans"/>
              <a:sym typeface="Open Sans"/>
            </a:endParaRPr>
          </a:p>
          <a:p>
            <a:pPr indent="0" lvl="0" marL="0" rtl="0" algn="l">
              <a:spcBef>
                <a:spcPts val="1000"/>
              </a:spcBef>
              <a:spcAft>
                <a:spcPts val="1000"/>
              </a:spcAft>
              <a:buNone/>
            </a:pPr>
            <a:r>
              <a:t/>
            </a:r>
            <a:endParaRPr sz="1800">
              <a:solidFill>
                <a:srgbClr val="545860"/>
              </a:solidFill>
              <a:latin typeface="Open Sans"/>
              <a:ea typeface="Open Sans"/>
              <a:cs typeface="Open Sans"/>
              <a:sym typeface="Open Sans"/>
            </a:endParaRPr>
          </a:p>
        </p:txBody>
      </p:sp>
      <p:pic>
        <p:nvPicPr>
          <p:cNvPr id="191" name="Google Shape;191;p32"/>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idx="2" type="body"/>
          </p:nvPr>
        </p:nvSpPr>
        <p:spPr>
          <a:xfrm>
            <a:off x="323775" y="205975"/>
            <a:ext cx="7844700" cy="3399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Review ansible best practices</a:t>
            </a:r>
            <a:endParaRPr b="1" i="0" u="none" cap="none" strike="noStrike">
              <a:solidFill>
                <a:schemeClr val="lt1"/>
              </a:solidFill>
              <a:latin typeface="Open Sans"/>
              <a:ea typeface="Open Sans"/>
              <a:cs typeface="Open Sans"/>
              <a:sym typeface="Open Sans"/>
            </a:endParaRPr>
          </a:p>
        </p:txBody>
      </p:sp>
      <p:sp>
        <p:nvSpPr>
          <p:cNvPr id="197" name="Google Shape;197;p33"/>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98" name="Google Shape;198;p33"/>
          <p:cNvSpPr txBox="1"/>
          <p:nvPr/>
        </p:nvSpPr>
        <p:spPr>
          <a:xfrm>
            <a:off x="323775" y="1063850"/>
            <a:ext cx="6845700" cy="292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545860"/>
                </a:solidFill>
                <a:latin typeface="Open Sans"/>
                <a:ea typeface="Open Sans"/>
                <a:cs typeface="Open Sans"/>
                <a:sym typeface="Open Sans"/>
              </a:rPr>
              <a:t>a</a:t>
            </a:r>
            <a:r>
              <a:rPr lang="en" sz="1800" u="sng">
                <a:solidFill>
                  <a:srgbClr val="545860"/>
                </a:solidFill>
                <a:latin typeface="Open Sans"/>
                <a:ea typeface="Open Sans"/>
                <a:cs typeface="Open Sans"/>
                <a:sym typeface="Open Sans"/>
              </a:rPr>
              <a:t>nsible_content_best_practices</a:t>
            </a:r>
            <a:endParaRPr sz="1800" u="sng">
              <a:solidFill>
                <a:srgbClr val="545860"/>
              </a:solidFill>
              <a:latin typeface="Open Sans"/>
              <a:ea typeface="Open Sans"/>
              <a:cs typeface="Open Sans"/>
              <a:sym typeface="Open Sans"/>
            </a:endParaRPr>
          </a:p>
          <a:p>
            <a:pPr indent="0" lvl="0" marL="0" rtl="0" algn="l">
              <a:spcBef>
                <a:spcPts val="1000"/>
              </a:spcBef>
              <a:spcAft>
                <a:spcPts val="0"/>
              </a:spcAft>
              <a:buClr>
                <a:schemeClr val="dk1"/>
              </a:buClr>
              <a:buSzPts val="1100"/>
              <a:buFont typeface="Arial"/>
              <a:buNone/>
            </a:pPr>
            <a:r>
              <a:rPr lang="en" sz="1500">
                <a:solidFill>
                  <a:srgbClr val="545860"/>
                </a:solidFill>
                <a:latin typeface="Open Sans"/>
                <a:ea typeface="Open Sans"/>
                <a:cs typeface="Open Sans"/>
                <a:sym typeface="Open Sans"/>
              </a:rPr>
              <a:t>Provides best practices and guidelines for Ansible content. Topics include:</a:t>
            </a:r>
            <a:endParaRPr sz="1500">
              <a:solidFill>
                <a:srgbClr val="545860"/>
              </a:solidFill>
              <a:latin typeface="Open Sans"/>
              <a:ea typeface="Open Sans"/>
              <a:cs typeface="Open Sans"/>
              <a:sym typeface="Open Sans"/>
            </a:endParaRPr>
          </a:p>
          <a:p>
            <a:pPr indent="-323850" lvl="0" marL="457200" rtl="0" algn="l">
              <a:spcBef>
                <a:spcPts val="100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YAML formatting</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Naming conventions</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Role structure</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Playbook design</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Variables and Jinja2 Template</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Inventory management</a:t>
            </a:r>
            <a:endParaRPr sz="1500">
              <a:solidFill>
                <a:srgbClr val="545860"/>
              </a:solidFill>
              <a:latin typeface="Open Sans"/>
              <a:ea typeface="Open Sans"/>
              <a:cs typeface="Open Sans"/>
              <a:sym typeface="Open Sans"/>
            </a:endParaRPr>
          </a:p>
          <a:p>
            <a:pPr indent="0" lvl="0" marL="0" rtl="0" algn="l">
              <a:spcBef>
                <a:spcPts val="1000"/>
              </a:spcBef>
              <a:spcAft>
                <a:spcPts val="1000"/>
              </a:spcAft>
              <a:buNone/>
            </a:pPr>
            <a:r>
              <a:rPr i="1" lang="en" sz="1500">
                <a:solidFill>
                  <a:srgbClr val="545860"/>
                </a:solidFill>
                <a:latin typeface="Open Sans"/>
                <a:ea typeface="Open Sans"/>
                <a:cs typeface="Open Sans"/>
                <a:sym typeface="Open Sans"/>
              </a:rPr>
              <a:t>Call with a specific topic (e.g. “roles”, “playbooks”) or without arguments to see all available topics.</a:t>
            </a:r>
            <a:endParaRPr sz="1800">
              <a:solidFill>
                <a:srgbClr val="545860"/>
              </a:solidFill>
              <a:latin typeface="Open Sans"/>
              <a:ea typeface="Open Sans"/>
              <a:cs typeface="Open Sans"/>
              <a:sym typeface="Open Sans"/>
            </a:endParaRPr>
          </a:p>
        </p:txBody>
      </p:sp>
      <p:pic>
        <p:nvPicPr>
          <p:cNvPr id="199" name="Google Shape;199;p33"/>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idx="2" type="body"/>
          </p:nvPr>
        </p:nvSpPr>
        <p:spPr>
          <a:xfrm>
            <a:off x="323775" y="205975"/>
            <a:ext cx="79743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Lint playbook and Define</a:t>
            </a:r>
            <a:r>
              <a:rPr lang="en"/>
              <a:t> execution environment for your playbook</a:t>
            </a:r>
            <a:endParaRPr b="1" i="0" sz="1800" u="none" cap="none" strike="noStrike">
              <a:solidFill>
                <a:schemeClr val="lt1"/>
              </a:solidFill>
              <a:latin typeface="Open Sans"/>
              <a:ea typeface="Open Sans"/>
              <a:cs typeface="Open Sans"/>
              <a:sym typeface="Open Sans"/>
            </a:endParaRPr>
          </a:p>
        </p:txBody>
      </p:sp>
      <p:sp>
        <p:nvSpPr>
          <p:cNvPr id="205" name="Google Shape;205;p34"/>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206" name="Google Shape;206;p34"/>
          <p:cNvSpPr txBox="1"/>
          <p:nvPr/>
        </p:nvSpPr>
        <p:spPr>
          <a:xfrm>
            <a:off x="323775" y="841825"/>
            <a:ext cx="68457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545860"/>
                </a:solidFill>
                <a:latin typeface="Open Sans"/>
                <a:ea typeface="Open Sans"/>
                <a:cs typeface="Open Sans"/>
                <a:sym typeface="Open Sans"/>
              </a:rPr>
              <a:t>a</a:t>
            </a:r>
            <a:r>
              <a:rPr lang="en" sz="1800" u="sng">
                <a:solidFill>
                  <a:srgbClr val="545860"/>
                </a:solidFill>
                <a:latin typeface="Open Sans"/>
                <a:ea typeface="Open Sans"/>
                <a:cs typeface="Open Sans"/>
                <a:sym typeface="Open Sans"/>
              </a:rPr>
              <a:t>nsible_lint</a:t>
            </a:r>
            <a:endParaRPr sz="1800" u="sng">
              <a:solidFill>
                <a:srgbClr val="545860"/>
              </a:solidFill>
              <a:latin typeface="Open Sans"/>
              <a:ea typeface="Open Sans"/>
              <a:cs typeface="Open Sans"/>
              <a:sym typeface="Open Sans"/>
            </a:endParaRPr>
          </a:p>
          <a:p>
            <a:pPr indent="-323850" lvl="0" marL="457200" rtl="0" algn="l">
              <a:spcBef>
                <a:spcPts val="1000"/>
              </a:spcBef>
              <a:spcAft>
                <a:spcPts val="0"/>
              </a:spcAft>
              <a:buSzPts val="1500"/>
              <a:buFont typeface="Open Sans"/>
              <a:buChar char="●"/>
            </a:pPr>
            <a:r>
              <a:rPr lang="en" sz="1500">
                <a:solidFill>
                  <a:srgbClr val="545860"/>
                </a:solidFill>
                <a:latin typeface="Open Sans"/>
                <a:ea typeface="Open Sans"/>
                <a:cs typeface="Open Sans"/>
                <a:sym typeface="Open Sans"/>
              </a:rPr>
              <a:t>Runs </a:t>
            </a:r>
            <a:r>
              <a:rPr lang="en" sz="1500">
                <a:solidFill>
                  <a:schemeClr val="accent5"/>
                </a:solidFill>
                <a:latin typeface="Open Sans"/>
                <a:ea typeface="Open Sans"/>
                <a:cs typeface="Open Sans"/>
                <a:sym typeface="Open Sans"/>
              </a:rPr>
              <a:t>ansible-lint </a:t>
            </a:r>
            <a:r>
              <a:rPr lang="en" sz="1500">
                <a:solidFill>
                  <a:srgbClr val="545860"/>
                </a:solidFill>
                <a:latin typeface="Open Sans"/>
                <a:ea typeface="Open Sans"/>
                <a:cs typeface="Open Sans"/>
                <a:sym typeface="Open Sans"/>
              </a:rPr>
              <a:t>on your playbooks to detect issues. Supports </a:t>
            </a:r>
            <a:r>
              <a:rPr lang="en" sz="1500">
                <a:solidFill>
                  <a:schemeClr val="accent5"/>
                </a:solidFill>
                <a:latin typeface="Open Sans"/>
                <a:ea typeface="Open Sans"/>
                <a:cs typeface="Open Sans"/>
                <a:sym typeface="Open Sans"/>
              </a:rPr>
              <a:t>--fix</a:t>
            </a:r>
            <a:r>
              <a:rPr lang="en" sz="1500">
                <a:solidFill>
                  <a:srgbClr val="545860"/>
                </a:solidFill>
                <a:latin typeface="Open Sans"/>
                <a:ea typeface="Open Sans"/>
                <a:cs typeface="Open Sans"/>
                <a:sym typeface="Open Sans"/>
              </a:rPr>
              <a:t> for auto-remediation of certain issues.</a:t>
            </a:r>
            <a:endParaRPr sz="1500">
              <a:solidFill>
                <a:schemeClr val="lt1"/>
              </a:solidFill>
            </a:endParaRPr>
          </a:p>
          <a:p>
            <a:pPr indent="0" lvl="0" marL="0" rtl="0" algn="l">
              <a:spcBef>
                <a:spcPts val="1000"/>
              </a:spcBef>
              <a:spcAft>
                <a:spcPts val="0"/>
              </a:spcAft>
              <a:buClr>
                <a:schemeClr val="dk1"/>
              </a:buClr>
              <a:buSzPts val="1100"/>
              <a:buFont typeface="Arial"/>
              <a:buNone/>
            </a:pPr>
            <a:r>
              <a:t/>
            </a:r>
            <a:endParaRPr sz="1800">
              <a:solidFill>
                <a:srgbClr val="545860"/>
              </a:solidFill>
              <a:latin typeface="Open Sans"/>
              <a:ea typeface="Open Sans"/>
              <a:cs typeface="Open Sans"/>
              <a:sym typeface="Open Sans"/>
            </a:endParaRPr>
          </a:p>
          <a:p>
            <a:pPr indent="0" lvl="0" marL="0" rtl="0" algn="l">
              <a:spcBef>
                <a:spcPts val="1000"/>
              </a:spcBef>
              <a:spcAft>
                <a:spcPts val="0"/>
              </a:spcAft>
              <a:buNone/>
            </a:pPr>
            <a:r>
              <a:rPr lang="en" sz="1800" u="sng">
                <a:solidFill>
                  <a:srgbClr val="545860"/>
                </a:solidFill>
                <a:latin typeface="Open Sans"/>
                <a:ea typeface="Open Sans"/>
                <a:cs typeface="Open Sans"/>
                <a:sym typeface="Open Sans"/>
              </a:rPr>
              <a:t>d</a:t>
            </a:r>
            <a:r>
              <a:rPr lang="en" sz="1800" u="sng">
                <a:solidFill>
                  <a:srgbClr val="545860"/>
                </a:solidFill>
                <a:latin typeface="Open Sans"/>
                <a:ea typeface="Open Sans"/>
                <a:cs typeface="Open Sans"/>
                <a:sym typeface="Open Sans"/>
              </a:rPr>
              <a:t>efine_and_build_execution_env</a:t>
            </a:r>
            <a:endParaRPr sz="1800" u="sng">
              <a:solidFill>
                <a:srgbClr val="545860"/>
              </a:solidFill>
              <a:latin typeface="Open Sans"/>
              <a:ea typeface="Open Sans"/>
              <a:cs typeface="Open Sans"/>
              <a:sym typeface="Open Sans"/>
            </a:endParaRPr>
          </a:p>
          <a:p>
            <a:pPr indent="0" lvl="0" marL="0" rtl="0" algn="l">
              <a:spcBef>
                <a:spcPts val="1000"/>
              </a:spcBef>
              <a:spcAft>
                <a:spcPts val="0"/>
              </a:spcAft>
              <a:buNone/>
            </a:pPr>
            <a:r>
              <a:rPr lang="en" sz="1500">
                <a:solidFill>
                  <a:srgbClr val="545860"/>
                </a:solidFill>
                <a:latin typeface="Open Sans"/>
                <a:ea typeface="Open Sans"/>
                <a:cs typeface="Open Sans"/>
                <a:sym typeface="Open Sans"/>
              </a:rPr>
              <a:t>Creates </a:t>
            </a:r>
            <a:r>
              <a:rPr lang="en" sz="1500">
                <a:solidFill>
                  <a:schemeClr val="accent5"/>
                </a:solidFill>
                <a:latin typeface="Open Sans"/>
                <a:ea typeface="Open Sans"/>
                <a:cs typeface="Open Sans"/>
                <a:sym typeface="Open Sans"/>
              </a:rPr>
              <a:t>execution environment (EE)</a:t>
            </a:r>
            <a:r>
              <a:rPr lang="en" sz="1500">
                <a:solidFill>
                  <a:srgbClr val="545860"/>
                </a:solidFill>
                <a:latin typeface="Open Sans"/>
                <a:ea typeface="Open Sans"/>
                <a:cs typeface="Open Sans"/>
                <a:sym typeface="Open Sans"/>
              </a:rPr>
              <a:t> </a:t>
            </a:r>
            <a:r>
              <a:rPr lang="en" sz="1500">
                <a:solidFill>
                  <a:srgbClr val="545860"/>
                </a:solidFill>
                <a:latin typeface="Open Sans"/>
                <a:ea typeface="Open Sans"/>
                <a:cs typeface="Open Sans"/>
                <a:sym typeface="Open Sans"/>
              </a:rPr>
              <a:t>definition</a:t>
            </a:r>
            <a:r>
              <a:rPr lang="en" sz="1500">
                <a:solidFill>
                  <a:srgbClr val="545860"/>
                </a:solidFill>
                <a:latin typeface="Open Sans"/>
                <a:ea typeface="Open Sans"/>
                <a:cs typeface="Open Sans"/>
                <a:sym typeface="Open Sans"/>
              </a:rPr>
              <a:t> files for ansible-builder:</a:t>
            </a:r>
            <a:endParaRPr sz="1500">
              <a:solidFill>
                <a:srgbClr val="545860"/>
              </a:solidFill>
              <a:latin typeface="Open Sans"/>
              <a:ea typeface="Open Sans"/>
              <a:cs typeface="Open Sans"/>
              <a:sym typeface="Open Sans"/>
            </a:endParaRPr>
          </a:p>
          <a:p>
            <a:pPr indent="-323850" lvl="0" marL="457200" rtl="0" algn="l">
              <a:spcBef>
                <a:spcPts val="100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Specify</a:t>
            </a:r>
            <a:r>
              <a:rPr lang="en" sz="1500">
                <a:solidFill>
                  <a:srgbClr val="545860"/>
                </a:solidFill>
                <a:latin typeface="Open Sans"/>
                <a:ea typeface="Open Sans"/>
                <a:cs typeface="Open Sans"/>
                <a:sym typeface="Open Sans"/>
              </a:rPr>
              <a:t> base image, Python packages, system packages</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Include Ansible collections</a:t>
            </a:r>
            <a:endParaRPr sz="1500">
              <a:solidFill>
                <a:srgbClr val="545860"/>
              </a:solidFill>
              <a:latin typeface="Open Sans"/>
              <a:ea typeface="Open Sans"/>
              <a:cs typeface="Open Sans"/>
              <a:sym typeface="Open Sans"/>
            </a:endParaRPr>
          </a:p>
          <a:p>
            <a:pPr indent="-323850" lvl="0" marL="457200" rtl="0" algn="l">
              <a:spcBef>
                <a:spcPts val="0"/>
              </a:spcBef>
              <a:spcAft>
                <a:spcPts val="0"/>
              </a:spcAft>
              <a:buClr>
                <a:srgbClr val="545860"/>
              </a:buClr>
              <a:buSzPts val="1500"/>
              <a:buFont typeface="Open Sans"/>
              <a:buChar char="●"/>
            </a:pPr>
            <a:r>
              <a:rPr lang="en" sz="1500">
                <a:solidFill>
                  <a:srgbClr val="545860"/>
                </a:solidFill>
                <a:latin typeface="Open Sans"/>
                <a:ea typeface="Open Sans"/>
                <a:cs typeface="Open Sans"/>
                <a:sym typeface="Open Sans"/>
              </a:rPr>
              <a:t>Generate validated </a:t>
            </a:r>
            <a:r>
              <a:rPr lang="en" sz="1500">
                <a:solidFill>
                  <a:schemeClr val="accent5"/>
                </a:solidFill>
                <a:latin typeface="Open Sans"/>
                <a:ea typeface="Open Sans"/>
                <a:cs typeface="Open Sans"/>
                <a:sym typeface="Open Sans"/>
              </a:rPr>
              <a:t>execution-environment.yml</a:t>
            </a:r>
            <a:r>
              <a:rPr lang="en" sz="1500">
                <a:solidFill>
                  <a:srgbClr val="545860"/>
                </a:solidFill>
                <a:latin typeface="Open Sans"/>
                <a:ea typeface="Open Sans"/>
                <a:cs typeface="Open Sans"/>
                <a:sym typeface="Open Sans"/>
              </a:rPr>
              <a:t> files</a:t>
            </a:r>
            <a:endParaRPr sz="1500">
              <a:solidFill>
                <a:srgbClr val="545860"/>
              </a:solidFill>
              <a:latin typeface="Open Sans"/>
              <a:ea typeface="Open Sans"/>
              <a:cs typeface="Open Sans"/>
              <a:sym typeface="Open Sans"/>
            </a:endParaRPr>
          </a:p>
          <a:p>
            <a:pPr indent="0" lvl="0" marL="0" rtl="0" algn="l">
              <a:spcBef>
                <a:spcPts val="1000"/>
              </a:spcBef>
              <a:spcAft>
                <a:spcPts val="1000"/>
              </a:spcAft>
              <a:buNone/>
            </a:pPr>
            <a:r>
              <a:rPr lang="en" sz="1500">
                <a:solidFill>
                  <a:srgbClr val="545860"/>
                </a:solidFill>
                <a:latin typeface="Open Sans"/>
                <a:ea typeface="Open Sans"/>
                <a:cs typeface="Open Sans"/>
                <a:sym typeface="Open Sans"/>
              </a:rPr>
              <a:t>Used to build custom container images for running Ansible in isolated environments.</a:t>
            </a:r>
            <a:endParaRPr sz="1500">
              <a:solidFill>
                <a:srgbClr val="545860"/>
              </a:solidFill>
              <a:latin typeface="Open Sans"/>
              <a:ea typeface="Open Sans"/>
              <a:cs typeface="Open Sans"/>
              <a:sym typeface="Open Sans"/>
            </a:endParaRPr>
          </a:p>
        </p:txBody>
      </p:sp>
      <p:pic>
        <p:nvPicPr>
          <p:cNvPr id="207" name="Google Shape;207;p34"/>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idx="2" type="body"/>
          </p:nvPr>
        </p:nvSpPr>
        <p:spPr>
          <a:xfrm>
            <a:off x="323775" y="205975"/>
            <a:ext cx="7650600" cy="330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Run playbook in your custom EE using ansible-navigator</a:t>
            </a:r>
            <a:endParaRPr b="1" i="0" sz="1800" u="none" cap="none" strike="noStrike">
              <a:solidFill>
                <a:schemeClr val="lt1"/>
              </a:solidFill>
              <a:latin typeface="Open Sans"/>
              <a:ea typeface="Open Sans"/>
              <a:cs typeface="Open Sans"/>
              <a:sym typeface="Open Sans"/>
            </a:endParaRPr>
          </a:p>
        </p:txBody>
      </p:sp>
      <p:sp>
        <p:nvSpPr>
          <p:cNvPr id="213" name="Google Shape;213;p35"/>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214" name="Google Shape;214;p35"/>
          <p:cNvSpPr txBox="1"/>
          <p:nvPr/>
        </p:nvSpPr>
        <p:spPr>
          <a:xfrm>
            <a:off x="323775" y="1063850"/>
            <a:ext cx="6845700" cy="232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545860"/>
                </a:solidFill>
                <a:latin typeface="Open Sans"/>
                <a:ea typeface="Open Sans"/>
                <a:cs typeface="Open Sans"/>
                <a:sym typeface="Open Sans"/>
              </a:rPr>
              <a:t>ansible_navigator</a:t>
            </a:r>
            <a:br>
              <a:rPr lang="en" sz="1800">
                <a:solidFill>
                  <a:srgbClr val="545860"/>
                </a:solidFill>
                <a:latin typeface="Open Sans"/>
                <a:ea typeface="Open Sans"/>
                <a:cs typeface="Open Sans"/>
                <a:sym typeface="Open Sans"/>
              </a:rPr>
            </a:br>
            <a:endParaRPr sz="1800">
              <a:solidFill>
                <a:srgbClr val="545860"/>
              </a:solidFill>
              <a:latin typeface="Open Sans"/>
              <a:ea typeface="Open Sans"/>
              <a:cs typeface="Open Sans"/>
              <a:sym typeface="Open Sans"/>
            </a:endParaRPr>
          </a:p>
          <a:p>
            <a:pPr indent="0" lvl="0" marL="0" rtl="0" algn="l">
              <a:spcBef>
                <a:spcPts val="1000"/>
              </a:spcBef>
              <a:spcAft>
                <a:spcPts val="0"/>
              </a:spcAft>
              <a:buNone/>
            </a:pPr>
            <a:r>
              <a:rPr lang="en" sz="1500">
                <a:solidFill>
                  <a:srgbClr val="545860"/>
                </a:solidFill>
                <a:latin typeface="Open Sans"/>
                <a:ea typeface="Open Sans"/>
                <a:cs typeface="Open Sans"/>
                <a:sym typeface="Open Sans"/>
              </a:rPr>
              <a:t>Runs playbooks using </a:t>
            </a:r>
            <a:r>
              <a:rPr lang="en" sz="1500">
                <a:solidFill>
                  <a:schemeClr val="accent5"/>
                </a:solidFill>
                <a:latin typeface="Open Sans"/>
                <a:ea typeface="Open Sans"/>
                <a:cs typeface="Open Sans"/>
                <a:sym typeface="Open Sans"/>
              </a:rPr>
              <a:t>ansible-navigator </a:t>
            </a:r>
            <a:r>
              <a:rPr lang="en" sz="1500">
                <a:solidFill>
                  <a:srgbClr val="545860"/>
                </a:solidFill>
                <a:latin typeface="Open Sans"/>
                <a:ea typeface="Open Sans"/>
                <a:cs typeface="Open Sans"/>
                <a:sym typeface="Open Sans"/>
              </a:rPr>
              <a:t>with</a:t>
            </a:r>
            <a:r>
              <a:rPr lang="en" sz="1500">
                <a:solidFill>
                  <a:schemeClr val="accent5"/>
                </a:solidFill>
                <a:latin typeface="Open Sans"/>
                <a:ea typeface="Open Sans"/>
                <a:cs typeface="Open Sans"/>
                <a:sym typeface="Open Sans"/>
              </a:rPr>
              <a:t> </a:t>
            </a:r>
            <a:r>
              <a:rPr lang="en" sz="1500">
                <a:solidFill>
                  <a:srgbClr val="545860"/>
                </a:solidFill>
                <a:latin typeface="Open Sans"/>
                <a:ea typeface="Open Sans"/>
                <a:cs typeface="Open Sans"/>
                <a:sym typeface="Open Sans"/>
              </a:rPr>
              <a:t>smart features.</a:t>
            </a:r>
            <a:endParaRPr sz="1500">
              <a:solidFill>
                <a:srgbClr val="545860"/>
              </a:solidFill>
              <a:latin typeface="Open Sans"/>
              <a:ea typeface="Open Sans"/>
              <a:cs typeface="Open Sans"/>
              <a:sym typeface="Open Sans"/>
            </a:endParaRPr>
          </a:p>
          <a:p>
            <a:pPr indent="-323850" lvl="0" marL="457200" rtl="0" algn="l">
              <a:spcBef>
                <a:spcPts val="1000"/>
              </a:spcBef>
              <a:spcAft>
                <a:spcPts val="0"/>
              </a:spcAft>
              <a:buClr>
                <a:srgbClr val="1F2328"/>
              </a:buClr>
              <a:buSzPts val="1500"/>
              <a:buFont typeface="Open Sans"/>
              <a:buChar char="●"/>
            </a:pPr>
            <a:r>
              <a:rPr lang="en" sz="1500">
                <a:solidFill>
                  <a:srgbClr val="1F2328"/>
                </a:solidFill>
                <a:highlight>
                  <a:srgbClr val="FFFFFF"/>
                </a:highlight>
                <a:latin typeface="Open Sans"/>
                <a:ea typeface="Open Sans"/>
                <a:cs typeface="Open Sans"/>
                <a:sym typeface="Open Sans"/>
              </a:rPr>
              <a:t>Finds playbook file from natural language request</a:t>
            </a:r>
            <a:endParaRPr sz="1500">
              <a:solidFill>
                <a:srgbClr val="1F2328"/>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1F2328"/>
              </a:buClr>
              <a:buSzPts val="1500"/>
              <a:buFont typeface="Open Sans"/>
              <a:buChar char="●"/>
            </a:pPr>
            <a:r>
              <a:rPr lang="en" sz="1500">
                <a:solidFill>
                  <a:srgbClr val="1F2328"/>
                </a:solidFill>
                <a:highlight>
                  <a:srgbClr val="FFFFFF"/>
                </a:highlight>
                <a:latin typeface="Open Sans"/>
                <a:ea typeface="Open Sans"/>
                <a:cs typeface="Open Sans"/>
                <a:sym typeface="Open Sans"/>
              </a:rPr>
              <a:t>Uses a container runtime (</a:t>
            </a:r>
            <a:r>
              <a:rPr lang="en" sz="1500">
                <a:solidFill>
                  <a:srgbClr val="1F2328"/>
                </a:solidFill>
                <a:latin typeface="Open Sans"/>
                <a:ea typeface="Open Sans"/>
                <a:cs typeface="Open Sans"/>
                <a:sym typeface="Open Sans"/>
              </a:rPr>
              <a:t>podman</a:t>
            </a:r>
            <a:r>
              <a:rPr lang="en" sz="1500">
                <a:solidFill>
                  <a:srgbClr val="1F2328"/>
                </a:solidFill>
                <a:highlight>
                  <a:srgbClr val="FFFFFF"/>
                </a:highlight>
                <a:latin typeface="Open Sans"/>
                <a:ea typeface="Open Sans"/>
                <a:cs typeface="Open Sans"/>
                <a:sym typeface="Open Sans"/>
              </a:rPr>
              <a:t> or </a:t>
            </a:r>
            <a:r>
              <a:rPr lang="en" sz="1500">
                <a:solidFill>
                  <a:srgbClr val="1F2328"/>
                </a:solidFill>
                <a:latin typeface="Open Sans"/>
                <a:ea typeface="Open Sans"/>
                <a:cs typeface="Open Sans"/>
                <a:sym typeface="Open Sans"/>
              </a:rPr>
              <a:t>docker</a:t>
            </a:r>
            <a:r>
              <a:rPr lang="en" sz="1500">
                <a:solidFill>
                  <a:srgbClr val="1F2328"/>
                </a:solidFill>
                <a:highlight>
                  <a:srgbClr val="FFFFFF"/>
                </a:highlight>
                <a:latin typeface="Open Sans"/>
                <a:ea typeface="Open Sans"/>
                <a:cs typeface="Open Sans"/>
                <a:sym typeface="Open Sans"/>
              </a:rPr>
              <a:t>, whichever it finds first)</a:t>
            </a:r>
            <a:endParaRPr sz="1500">
              <a:solidFill>
                <a:srgbClr val="1F2328"/>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1F2328"/>
              </a:buClr>
              <a:buSzPts val="1500"/>
              <a:buFont typeface="Open Sans"/>
              <a:buChar char="●"/>
            </a:pPr>
            <a:r>
              <a:rPr lang="en" sz="1500">
                <a:solidFill>
                  <a:srgbClr val="1F2328"/>
                </a:solidFill>
                <a:highlight>
                  <a:srgbClr val="FFFFFF"/>
                </a:highlight>
                <a:latin typeface="Open Sans"/>
                <a:ea typeface="Open Sans"/>
                <a:cs typeface="Open Sans"/>
                <a:sym typeface="Open Sans"/>
              </a:rPr>
              <a:t>Automatically disables EE if Podman/Docker fails</a:t>
            </a:r>
            <a:endParaRPr sz="1500">
              <a:solidFill>
                <a:srgbClr val="1F2328"/>
              </a:solidFill>
              <a:highlight>
                <a:srgbClr val="FFFFFF"/>
              </a:highlight>
              <a:latin typeface="Open Sans"/>
              <a:ea typeface="Open Sans"/>
              <a:cs typeface="Open Sans"/>
              <a:sym typeface="Open Sans"/>
            </a:endParaRPr>
          </a:p>
          <a:p>
            <a:pPr indent="0" lvl="0" marL="0" rtl="0" algn="l">
              <a:spcBef>
                <a:spcPts val="1000"/>
              </a:spcBef>
              <a:spcAft>
                <a:spcPts val="1000"/>
              </a:spcAft>
              <a:buNone/>
            </a:pPr>
            <a:r>
              <a:t/>
            </a:r>
            <a:endParaRPr sz="1800">
              <a:solidFill>
                <a:srgbClr val="545860"/>
              </a:solidFill>
              <a:latin typeface="Open Sans"/>
              <a:ea typeface="Open Sans"/>
              <a:cs typeface="Open Sans"/>
              <a:sym typeface="Open Sans"/>
            </a:endParaRPr>
          </a:p>
        </p:txBody>
      </p:sp>
      <p:pic>
        <p:nvPicPr>
          <p:cNvPr id="215" name="Google Shape;215;p35"/>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ph idx="1" type="body"/>
          </p:nvPr>
        </p:nvSpPr>
        <p:spPr>
          <a:xfrm>
            <a:off x="488175" y="1359875"/>
            <a:ext cx="7317900" cy="22482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50000"/>
              </a:lnSpc>
              <a:spcBef>
                <a:spcPts val="0"/>
              </a:spcBef>
              <a:spcAft>
                <a:spcPts val="0"/>
              </a:spcAft>
              <a:buSzPts val="1800"/>
              <a:buAutoNum type="arabicPeriod"/>
            </a:pPr>
            <a:r>
              <a:rPr lang="en"/>
              <a:t>A look at the problem: The hidden cost of context </a:t>
            </a:r>
            <a:r>
              <a:rPr lang="en"/>
              <a:t>switching</a:t>
            </a:r>
            <a:r>
              <a:rPr lang="en"/>
              <a:t> in Ansible Content Development</a:t>
            </a:r>
            <a:endParaRPr/>
          </a:p>
          <a:p>
            <a:pPr indent="-342900" lvl="0" marL="457200" marR="0" rtl="0" algn="l">
              <a:lnSpc>
                <a:spcPct val="150000"/>
              </a:lnSpc>
              <a:spcBef>
                <a:spcPts val="0"/>
              </a:spcBef>
              <a:spcAft>
                <a:spcPts val="0"/>
              </a:spcAft>
              <a:buSzPts val="1800"/>
              <a:buAutoNum type="arabicPeriod"/>
            </a:pPr>
            <a:r>
              <a:rPr lang="en"/>
              <a:t>Tooling Overview of VSCode extension MCP server</a:t>
            </a:r>
            <a:endParaRPr/>
          </a:p>
          <a:p>
            <a:pPr indent="-342900" lvl="0" marL="457200" marR="0" rtl="0" algn="l">
              <a:lnSpc>
                <a:spcPct val="150000"/>
              </a:lnSpc>
              <a:spcBef>
                <a:spcPts val="0"/>
              </a:spcBef>
              <a:spcAft>
                <a:spcPts val="0"/>
              </a:spcAft>
              <a:buSzPts val="1800"/>
              <a:buAutoNum type="arabicPeriod"/>
            </a:pPr>
            <a:r>
              <a:rPr lang="en"/>
              <a:t>Demo time</a:t>
            </a:r>
            <a:endParaRPr/>
          </a:p>
          <a:p>
            <a:pPr indent="-342900" lvl="0" marL="457200" marR="0" rtl="0" algn="l">
              <a:lnSpc>
                <a:spcPct val="150000"/>
              </a:lnSpc>
              <a:spcBef>
                <a:spcPts val="0"/>
              </a:spcBef>
              <a:spcAft>
                <a:spcPts val="0"/>
              </a:spcAft>
              <a:buSzPts val="1800"/>
              <a:buAutoNum type="arabicPeriod"/>
            </a:pPr>
            <a:r>
              <a:rPr lang="en"/>
              <a:t>Summary</a:t>
            </a:r>
            <a:endParaRPr/>
          </a:p>
          <a:p>
            <a:pPr indent="-342900" lvl="0" marL="457200" marR="0" rtl="0" algn="l">
              <a:lnSpc>
                <a:spcPct val="150000"/>
              </a:lnSpc>
              <a:spcBef>
                <a:spcPts val="0"/>
              </a:spcBef>
              <a:spcAft>
                <a:spcPts val="0"/>
              </a:spcAft>
              <a:buSzPts val="1800"/>
              <a:buAutoNum type="arabicPeriod"/>
            </a:pPr>
            <a:r>
              <a:rPr lang="en"/>
              <a:t>Call to action</a:t>
            </a:r>
            <a:endParaRPr/>
          </a:p>
        </p:txBody>
      </p:sp>
      <p:sp>
        <p:nvSpPr>
          <p:cNvPr id="80" name="Google Shape;80;p18"/>
          <p:cNvSpPr txBox="1"/>
          <p:nvPr>
            <p:ph idx="2" type="body"/>
          </p:nvPr>
        </p:nvSpPr>
        <p:spPr>
          <a:xfrm>
            <a:off x="291475" y="205979"/>
            <a:ext cx="5408700" cy="266700"/>
          </a:xfrm>
          <a:prstGeom prst="rect">
            <a:avLst/>
          </a:prstGeom>
          <a:noFill/>
          <a:ln>
            <a:noFill/>
          </a:ln>
        </p:spPr>
        <p:txBody>
          <a:bodyPr anchorCtr="0" anchor="t" bIns="0" lIns="0" spcFirstLastPara="1" rIns="0" wrap="square" tIns="0">
            <a:normAutofit lnSpcReduction="20000"/>
          </a:bodyPr>
          <a:lstStyle/>
          <a:p>
            <a:pPr indent="0" lvl="0" marL="0" rtl="0" algn="l">
              <a:spcBef>
                <a:spcPts val="0"/>
              </a:spcBef>
              <a:spcAft>
                <a:spcPts val="1200"/>
              </a:spcAft>
              <a:buClr>
                <a:schemeClr val="lt1"/>
              </a:buClr>
              <a:buFont typeface="Arial"/>
              <a:buNone/>
            </a:pPr>
            <a:r>
              <a:rPr lang="en"/>
              <a:t>Agenda</a:t>
            </a:r>
            <a:endParaRPr b="1" i="0" sz="1800" u="none" cap="none" strike="noStrike">
              <a:solidFill>
                <a:schemeClr val="lt1"/>
              </a:solidFill>
              <a:latin typeface="Open Sans"/>
              <a:ea typeface="Open Sans"/>
              <a:cs typeface="Open Sans"/>
              <a:sym typeface="Open Sans"/>
            </a:endParaRPr>
          </a:p>
        </p:txBody>
      </p:sp>
      <p:sp>
        <p:nvSpPr>
          <p:cNvPr id="81" name="Google Shape;81;p18"/>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idx="2" type="body"/>
          </p:nvPr>
        </p:nvSpPr>
        <p:spPr>
          <a:xfrm>
            <a:off x="323775" y="205975"/>
            <a:ext cx="7650600" cy="330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Demo Time</a:t>
            </a:r>
            <a:endParaRPr b="1" i="0" sz="1800" u="none" cap="none" strike="noStrike">
              <a:solidFill>
                <a:schemeClr val="lt1"/>
              </a:solidFill>
              <a:latin typeface="Open Sans"/>
              <a:ea typeface="Open Sans"/>
              <a:cs typeface="Open Sans"/>
              <a:sym typeface="Open Sans"/>
            </a:endParaRPr>
          </a:p>
        </p:txBody>
      </p:sp>
      <p:sp>
        <p:nvSpPr>
          <p:cNvPr id="221" name="Google Shape;221;p36"/>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222" name="Google Shape;222;p36"/>
          <p:cNvSpPr txBox="1"/>
          <p:nvPr/>
        </p:nvSpPr>
        <p:spPr>
          <a:xfrm>
            <a:off x="323775" y="1063850"/>
            <a:ext cx="6845700" cy="82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rgbClr val="1F2328"/>
              </a:solidFill>
              <a:highlight>
                <a:srgbClr val="FFFFFF"/>
              </a:highlight>
              <a:latin typeface="Open Sans"/>
              <a:ea typeface="Open Sans"/>
              <a:cs typeface="Open Sans"/>
              <a:sym typeface="Open Sans"/>
            </a:endParaRPr>
          </a:p>
          <a:p>
            <a:pPr indent="0" lvl="0" marL="0" rtl="0" algn="l">
              <a:spcBef>
                <a:spcPts val="1000"/>
              </a:spcBef>
              <a:spcAft>
                <a:spcPts val="1000"/>
              </a:spcAft>
              <a:buNone/>
            </a:pPr>
            <a:r>
              <a:t/>
            </a:r>
            <a:endParaRPr sz="1800">
              <a:solidFill>
                <a:srgbClr val="545860"/>
              </a:solidFill>
              <a:latin typeface="Open Sans"/>
              <a:ea typeface="Open Sans"/>
              <a:cs typeface="Open Sans"/>
              <a:sym typeface="Open Sans"/>
            </a:endParaRPr>
          </a:p>
        </p:txBody>
      </p:sp>
      <p:pic>
        <p:nvPicPr>
          <p:cNvPr id="223" name="Google Shape;223;p36"/>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pic>
        <p:nvPicPr>
          <p:cNvPr id="224" name="Google Shape;224;p36" title="Demo-1.mp4">
            <a:hlinkClick r:id="rId4"/>
          </p:cNvPr>
          <p:cNvPicPr preferRelativeResize="0"/>
          <p:nvPr/>
        </p:nvPicPr>
        <p:blipFill>
          <a:blip r:embed="rId5">
            <a:alphaModFix/>
          </a:blip>
          <a:stretch>
            <a:fillRect/>
          </a:stretch>
        </p:blipFill>
        <p:spPr>
          <a:xfrm>
            <a:off x="1029175" y="838750"/>
            <a:ext cx="6528826" cy="399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idx="2" type="body"/>
          </p:nvPr>
        </p:nvSpPr>
        <p:spPr>
          <a:xfrm>
            <a:off x="323775" y="205975"/>
            <a:ext cx="7650600" cy="330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Demo Time</a:t>
            </a:r>
            <a:endParaRPr b="1" i="0" sz="1800" u="none" cap="none" strike="noStrike">
              <a:solidFill>
                <a:schemeClr val="lt1"/>
              </a:solidFill>
              <a:latin typeface="Open Sans"/>
              <a:ea typeface="Open Sans"/>
              <a:cs typeface="Open Sans"/>
              <a:sym typeface="Open Sans"/>
            </a:endParaRPr>
          </a:p>
        </p:txBody>
      </p:sp>
      <p:sp>
        <p:nvSpPr>
          <p:cNvPr id="230" name="Google Shape;230;p37"/>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231" name="Google Shape;231;p37"/>
          <p:cNvSpPr txBox="1"/>
          <p:nvPr/>
        </p:nvSpPr>
        <p:spPr>
          <a:xfrm>
            <a:off x="323775" y="1063850"/>
            <a:ext cx="6845700" cy="82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rgbClr val="1F2328"/>
              </a:solidFill>
              <a:highlight>
                <a:srgbClr val="FFFFFF"/>
              </a:highlight>
              <a:latin typeface="Open Sans"/>
              <a:ea typeface="Open Sans"/>
              <a:cs typeface="Open Sans"/>
              <a:sym typeface="Open Sans"/>
            </a:endParaRPr>
          </a:p>
          <a:p>
            <a:pPr indent="0" lvl="0" marL="0" rtl="0" algn="l">
              <a:spcBef>
                <a:spcPts val="1000"/>
              </a:spcBef>
              <a:spcAft>
                <a:spcPts val="1000"/>
              </a:spcAft>
              <a:buNone/>
            </a:pPr>
            <a:r>
              <a:t/>
            </a:r>
            <a:endParaRPr sz="1800">
              <a:solidFill>
                <a:srgbClr val="545860"/>
              </a:solidFill>
              <a:latin typeface="Open Sans"/>
              <a:ea typeface="Open Sans"/>
              <a:cs typeface="Open Sans"/>
              <a:sym typeface="Open Sans"/>
            </a:endParaRPr>
          </a:p>
        </p:txBody>
      </p:sp>
      <p:pic>
        <p:nvPicPr>
          <p:cNvPr id="232" name="Google Shape;232;p37"/>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pic>
        <p:nvPicPr>
          <p:cNvPr id="233" name="Google Shape;233;p37" title="Demo-2.mp4">
            <a:hlinkClick r:id="rId4"/>
          </p:cNvPr>
          <p:cNvPicPr preferRelativeResize="0"/>
          <p:nvPr/>
        </p:nvPicPr>
        <p:blipFill>
          <a:blip r:embed="rId5">
            <a:alphaModFix/>
          </a:blip>
          <a:stretch>
            <a:fillRect/>
          </a:stretch>
        </p:blipFill>
        <p:spPr>
          <a:xfrm>
            <a:off x="1036100" y="841825"/>
            <a:ext cx="6503375" cy="385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idx="2" type="body"/>
          </p:nvPr>
        </p:nvSpPr>
        <p:spPr>
          <a:xfrm>
            <a:off x="323775" y="205975"/>
            <a:ext cx="7650600" cy="330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Demo Time</a:t>
            </a:r>
            <a:endParaRPr b="1" i="0" sz="1800" u="none" cap="none" strike="noStrike">
              <a:solidFill>
                <a:schemeClr val="lt1"/>
              </a:solidFill>
              <a:latin typeface="Open Sans"/>
              <a:ea typeface="Open Sans"/>
              <a:cs typeface="Open Sans"/>
              <a:sym typeface="Open Sans"/>
            </a:endParaRPr>
          </a:p>
        </p:txBody>
      </p:sp>
      <p:sp>
        <p:nvSpPr>
          <p:cNvPr id="239" name="Google Shape;239;p38"/>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240" name="Google Shape;240;p38"/>
          <p:cNvSpPr txBox="1"/>
          <p:nvPr/>
        </p:nvSpPr>
        <p:spPr>
          <a:xfrm>
            <a:off x="323775" y="1063850"/>
            <a:ext cx="6845700" cy="82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rgbClr val="1F2328"/>
              </a:solidFill>
              <a:highlight>
                <a:srgbClr val="FFFFFF"/>
              </a:highlight>
              <a:latin typeface="Open Sans"/>
              <a:ea typeface="Open Sans"/>
              <a:cs typeface="Open Sans"/>
              <a:sym typeface="Open Sans"/>
            </a:endParaRPr>
          </a:p>
          <a:p>
            <a:pPr indent="0" lvl="0" marL="0" rtl="0" algn="l">
              <a:spcBef>
                <a:spcPts val="1000"/>
              </a:spcBef>
              <a:spcAft>
                <a:spcPts val="1000"/>
              </a:spcAft>
              <a:buNone/>
            </a:pPr>
            <a:r>
              <a:t/>
            </a:r>
            <a:endParaRPr sz="1800">
              <a:solidFill>
                <a:srgbClr val="545860"/>
              </a:solidFill>
              <a:latin typeface="Open Sans"/>
              <a:ea typeface="Open Sans"/>
              <a:cs typeface="Open Sans"/>
              <a:sym typeface="Open Sans"/>
            </a:endParaRPr>
          </a:p>
        </p:txBody>
      </p:sp>
      <p:pic>
        <p:nvPicPr>
          <p:cNvPr id="241" name="Google Shape;241;p38"/>
          <p:cNvPicPr preferRelativeResize="0"/>
          <p:nvPr/>
        </p:nvPicPr>
        <p:blipFill rotWithShape="1">
          <a:blip r:embed="rId3">
            <a:alphaModFix/>
          </a:blip>
          <a:srcRect b="0" l="0" r="0" t="0"/>
          <a:stretch/>
        </p:blipFill>
        <p:spPr>
          <a:xfrm>
            <a:off x="8233727" y="754907"/>
            <a:ext cx="863988" cy="863986"/>
          </a:xfrm>
          <a:prstGeom prst="rect">
            <a:avLst/>
          </a:prstGeom>
          <a:noFill/>
          <a:ln>
            <a:noFill/>
          </a:ln>
        </p:spPr>
      </p:pic>
      <p:pic>
        <p:nvPicPr>
          <p:cNvPr id="242" name="Google Shape;242;p38" title="Demo3.mp4">
            <a:hlinkClick r:id="rId4"/>
          </p:cNvPr>
          <p:cNvPicPr preferRelativeResize="0"/>
          <p:nvPr/>
        </p:nvPicPr>
        <p:blipFill>
          <a:blip r:embed="rId5">
            <a:alphaModFix/>
          </a:blip>
          <a:stretch>
            <a:fillRect/>
          </a:stretch>
        </p:blipFill>
        <p:spPr>
          <a:xfrm>
            <a:off x="1137850" y="940975"/>
            <a:ext cx="6309125" cy="405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idx="2" type="body"/>
          </p:nvPr>
        </p:nvSpPr>
        <p:spPr>
          <a:xfrm>
            <a:off x="323775" y="205975"/>
            <a:ext cx="7650600" cy="330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Summary</a:t>
            </a:r>
            <a:endParaRPr b="1" i="0" sz="1800" u="none" cap="none" strike="noStrike">
              <a:solidFill>
                <a:schemeClr val="lt1"/>
              </a:solidFill>
              <a:latin typeface="Open Sans"/>
              <a:ea typeface="Open Sans"/>
              <a:cs typeface="Open Sans"/>
              <a:sym typeface="Open Sans"/>
            </a:endParaRPr>
          </a:p>
        </p:txBody>
      </p:sp>
      <p:sp>
        <p:nvSpPr>
          <p:cNvPr id="248" name="Google Shape;248;p39"/>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pic>
        <p:nvPicPr>
          <p:cNvPr id="249" name="Google Shape;249;p39" title="ChatGPT Image Feb 2, 2026, 09_53_47 PM.png"/>
          <p:cNvPicPr preferRelativeResize="0"/>
          <p:nvPr/>
        </p:nvPicPr>
        <p:blipFill>
          <a:blip r:embed="rId3">
            <a:alphaModFix/>
          </a:blip>
          <a:stretch>
            <a:fillRect/>
          </a:stretch>
        </p:blipFill>
        <p:spPr>
          <a:xfrm>
            <a:off x="640658" y="688975"/>
            <a:ext cx="6453189" cy="43021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Font typeface="Arial"/>
              <a:buNone/>
            </a:pPr>
            <a:r>
              <a:rPr lang="en"/>
              <a:t>We want to hear from you!</a:t>
            </a:r>
            <a:endParaRPr b="1" i="0" sz="1800" u="none" cap="none" strike="noStrike">
              <a:solidFill>
                <a:schemeClr val="lt1"/>
              </a:solidFill>
              <a:latin typeface="Open Sans"/>
              <a:ea typeface="Open Sans"/>
              <a:cs typeface="Open Sans"/>
              <a:sym typeface="Open Sans"/>
            </a:endParaRPr>
          </a:p>
        </p:txBody>
      </p:sp>
      <p:sp>
        <p:nvSpPr>
          <p:cNvPr id="255" name="Google Shape;255;p40"/>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256" name="Google Shape;256;p40"/>
          <p:cNvSpPr txBox="1"/>
          <p:nvPr/>
        </p:nvSpPr>
        <p:spPr>
          <a:xfrm>
            <a:off x="323775" y="1063850"/>
            <a:ext cx="68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t/>
            </a:r>
            <a:endParaRPr sz="1800">
              <a:solidFill>
                <a:srgbClr val="545860"/>
              </a:solidFill>
              <a:latin typeface="Open Sans"/>
              <a:ea typeface="Open Sans"/>
              <a:cs typeface="Open Sans"/>
              <a:sym typeface="Open Sans"/>
            </a:endParaRPr>
          </a:p>
        </p:txBody>
      </p:sp>
      <p:sp>
        <p:nvSpPr>
          <p:cNvPr id="257" name="Google Shape;257;p40"/>
          <p:cNvSpPr txBox="1"/>
          <p:nvPr/>
        </p:nvSpPr>
        <p:spPr>
          <a:xfrm>
            <a:off x="638300" y="1184125"/>
            <a:ext cx="5541300" cy="154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545860"/>
                </a:solidFill>
                <a:latin typeface="Open Sans"/>
                <a:ea typeface="Open Sans"/>
                <a:cs typeface="Open Sans"/>
                <a:sym typeface="Open Sans"/>
              </a:rPr>
              <a:t>Focus areas in the year ahead:</a:t>
            </a:r>
            <a:endParaRPr sz="1800">
              <a:solidFill>
                <a:srgbClr val="545860"/>
              </a:solidFill>
              <a:latin typeface="Open Sans"/>
              <a:ea typeface="Open Sans"/>
              <a:cs typeface="Open Sans"/>
              <a:sym typeface="Open Sans"/>
            </a:endParaRPr>
          </a:p>
          <a:p>
            <a:pPr indent="-342900" lvl="0" marL="457200" rtl="0" algn="l">
              <a:spcBef>
                <a:spcPts val="100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More improvements in MCP server tooling integration</a:t>
            </a:r>
            <a:endParaRPr sz="1800">
              <a:solidFill>
                <a:srgbClr val="545860"/>
              </a:solidFill>
              <a:latin typeface="Open Sans"/>
              <a:ea typeface="Open Sans"/>
              <a:cs typeface="Open Sans"/>
              <a:sym typeface="Open Sans"/>
            </a:endParaRPr>
          </a:p>
          <a:p>
            <a:pPr indent="-342900" lvl="0" marL="457200" rtl="0" algn="l">
              <a:spcBef>
                <a:spcPts val="1000"/>
              </a:spcBef>
              <a:spcAft>
                <a:spcPts val="1000"/>
              </a:spcAft>
              <a:buClr>
                <a:srgbClr val="545860"/>
              </a:buClr>
              <a:buSzPts val="1800"/>
              <a:buFont typeface="Open Sans"/>
              <a:buChar char="●"/>
            </a:pPr>
            <a:r>
              <a:rPr lang="en" sz="1800">
                <a:solidFill>
                  <a:srgbClr val="545860"/>
                </a:solidFill>
                <a:latin typeface="Open Sans"/>
                <a:ea typeface="Open Sans"/>
                <a:cs typeface="Open Sans"/>
                <a:sym typeface="Open Sans"/>
              </a:rPr>
              <a:t>Providing consistent developer experience</a:t>
            </a:r>
            <a:endParaRPr sz="1800">
              <a:solidFill>
                <a:srgbClr val="545860"/>
              </a:solidFill>
              <a:latin typeface="Open Sans"/>
              <a:ea typeface="Open Sans"/>
              <a:cs typeface="Open Sans"/>
              <a:sym typeface="Open Sans"/>
            </a:endParaRPr>
          </a:p>
        </p:txBody>
      </p:sp>
      <p:sp>
        <p:nvSpPr>
          <p:cNvPr id="258" name="Google Shape;258;p40"/>
          <p:cNvSpPr txBox="1"/>
          <p:nvPr/>
        </p:nvSpPr>
        <p:spPr>
          <a:xfrm>
            <a:off x="638300" y="2747525"/>
            <a:ext cx="57912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rgbClr val="545860"/>
                </a:solidFill>
                <a:latin typeface="Open Sans"/>
                <a:ea typeface="Open Sans"/>
                <a:cs typeface="Open Sans"/>
                <a:sym typeface="Open Sans"/>
              </a:rPr>
              <a:t>Let us know what you think:</a:t>
            </a:r>
            <a:endParaRPr sz="1800">
              <a:solidFill>
                <a:srgbClr val="545860"/>
              </a:solidFill>
              <a:latin typeface="Open Sans"/>
              <a:ea typeface="Open Sans"/>
              <a:cs typeface="Open Sans"/>
              <a:sym typeface="Open Sans"/>
            </a:endParaRPr>
          </a:p>
          <a:p>
            <a:pPr indent="-342900" lvl="0" marL="457200" rtl="0" algn="l">
              <a:spcBef>
                <a:spcPts val="100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What enhancements or new features do you want to see?</a:t>
            </a:r>
            <a:endParaRPr sz="1800">
              <a:solidFill>
                <a:srgbClr val="545860"/>
              </a:solidFill>
              <a:latin typeface="Open Sans"/>
              <a:ea typeface="Open Sans"/>
              <a:cs typeface="Open Sans"/>
              <a:sym typeface="Open Sans"/>
            </a:endParaRPr>
          </a:p>
          <a:p>
            <a:pPr indent="-342900" lvl="0" marL="457200" rtl="0" algn="l">
              <a:spcBef>
                <a:spcPts val="100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What do you think works well currently?</a:t>
            </a:r>
            <a:endParaRPr sz="1800">
              <a:solidFill>
                <a:srgbClr val="545860"/>
              </a:solidFill>
              <a:latin typeface="Open Sans"/>
              <a:ea typeface="Open Sans"/>
              <a:cs typeface="Open Sans"/>
              <a:sym typeface="Open Sans"/>
            </a:endParaRPr>
          </a:p>
          <a:p>
            <a:pPr indent="-342900" lvl="0" marL="457200" rtl="0" algn="l">
              <a:spcBef>
                <a:spcPts val="1000"/>
              </a:spcBef>
              <a:spcAft>
                <a:spcPts val="1000"/>
              </a:spcAft>
              <a:buClr>
                <a:srgbClr val="545860"/>
              </a:buClr>
              <a:buSzPts val="1800"/>
              <a:buFont typeface="Open Sans"/>
              <a:buChar char="●"/>
            </a:pPr>
            <a:r>
              <a:rPr lang="en" sz="1800">
                <a:solidFill>
                  <a:srgbClr val="545860"/>
                </a:solidFill>
                <a:latin typeface="Open Sans"/>
                <a:ea typeface="Open Sans"/>
                <a:cs typeface="Open Sans"/>
                <a:sym typeface="Open Sans"/>
              </a:rPr>
              <a:t>What are your biggest pain points?</a:t>
            </a:r>
            <a:endParaRPr sz="1800">
              <a:solidFill>
                <a:schemeClr val="dk2"/>
              </a:solidFill>
            </a:endParaRPr>
          </a:p>
        </p:txBody>
      </p:sp>
      <p:grpSp>
        <p:nvGrpSpPr>
          <p:cNvPr id="259" name="Google Shape;259;p40"/>
          <p:cNvGrpSpPr/>
          <p:nvPr/>
        </p:nvGrpSpPr>
        <p:grpSpPr>
          <a:xfrm>
            <a:off x="5775000" y="1184125"/>
            <a:ext cx="3369000" cy="3659638"/>
            <a:chOff x="5773225" y="1045775"/>
            <a:chExt cx="3369000" cy="3659638"/>
          </a:xfrm>
        </p:grpSpPr>
        <p:sp>
          <p:nvSpPr>
            <p:cNvPr id="260" name="Google Shape;260;p40"/>
            <p:cNvSpPr txBox="1"/>
            <p:nvPr/>
          </p:nvSpPr>
          <p:spPr>
            <a:xfrm>
              <a:off x="5773225" y="1045775"/>
              <a:ext cx="3369000" cy="98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545860"/>
                  </a:solidFill>
                  <a:latin typeface="Open Sans"/>
                  <a:ea typeface="Open Sans"/>
                  <a:cs typeface="Open Sans"/>
                  <a:sym typeface="Open Sans"/>
                </a:rPr>
                <a:t>Forum post: </a:t>
              </a:r>
              <a:r>
                <a:rPr lang="en" sz="1600" u="sng">
                  <a:solidFill>
                    <a:srgbClr val="4CB1B2"/>
                  </a:solidFill>
                  <a:latin typeface="Open Sans"/>
                  <a:ea typeface="Open Sans"/>
                  <a:cs typeface="Open Sans"/>
                  <a:sym typeface="Open Sans"/>
                  <a:hlinkClick r:id="rId3">
                    <a:extLst>
                      <a:ext uri="{A12FA001-AC4F-418D-AE19-62706E023703}">
                        <ahyp:hlinkClr val="tx"/>
                      </a:ext>
                    </a:extLst>
                  </a:hlinkClick>
                </a:rPr>
                <a:t>Ansible DevTools plans and collaboration opportunities</a:t>
              </a:r>
              <a:endParaRPr sz="1600">
                <a:solidFill>
                  <a:srgbClr val="4CB1B2"/>
                </a:solidFill>
                <a:latin typeface="Open Sans"/>
                <a:ea typeface="Open Sans"/>
                <a:cs typeface="Open Sans"/>
                <a:sym typeface="Open Sans"/>
              </a:endParaRPr>
            </a:p>
          </p:txBody>
        </p:sp>
        <p:pic>
          <p:nvPicPr>
            <p:cNvPr id="261" name="Google Shape;261;p40"/>
            <p:cNvPicPr preferRelativeResize="0"/>
            <p:nvPr/>
          </p:nvPicPr>
          <p:blipFill>
            <a:blip r:embed="rId4">
              <a:alphaModFix/>
            </a:blip>
            <a:stretch>
              <a:fillRect/>
            </a:stretch>
          </p:blipFill>
          <p:spPr>
            <a:xfrm>
              <a:off x="6121989" y="2033938"/>
              <a:ext cx="2671475" cy="267147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ph idx="12" type="sldNum"/>
          </p:nvPr>
        </p:nvSpPr>
        <p:spPr>
          <a:xfrm>
            <a:off x="61481" y="4627167"/>
            <a:ext cx="548700" cy="107700"/>
          </a:xfrm>
          <a:prstGeom prst="rect">
            <a:avLst/>
          </a:prstGeom>
        </p:spPr>
        <p:txBody>
          <a:bodyPr anchorCtr="0" anchor="b" bIns="0" lIns="0" spcFirstLastPara="1" rIns="0" wrap="square" tIns="0">
            <a:normAutofit/>
          </a:bodyPr>
          <a:lstStyle/>
          <a:p>
            <a:pPr indent="0" lvl="0" marL="0" rtl="0" algn="ctr">
              <a:spcBef>
                <a:spcPts val="0"/>
              </a:spcBef>
              <a:spcAft>
                <a:spcPts val="0"/>
              </a:spcAft>
              <a:buNone/>
            </a:pPr>
            <a:fld id="{00000000-1234-1234-1234-123412341234}" type="slidenum">
              <a:rPr lang="en"/>
              <a:t>‹#›</a:t>
            </a:fld>
            <a:endParaRPr/>
          </a:p>
        </p:txBody>
      </p:sp>
      <p:sp>
        <p:nvSpPr>
          <p:cNvPr id="267" name="Google Shape;267;p41"/>
          <p:cNvSpPr txBox="1"/>
          <p:nvPr>
            <p:ph idx="1" type="subTitle"/>
          </p:nvPr>
        </p:nvSpPr>
        <p:spPr>
          <a:xfrm>
            <a:off x="4727906" y="1609238"/>
            <a:ext cx="3849300" cy="6858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latin typeface="Red Hat Display SemiBold"/>
                <a:ea typeface="Red Hat Display SemiBold"/>
                <a:cs typeface="Red Hat Display SemiBold"/>
                <a:sym typeface="Red Hat Display SemiBold"/>
              </a:rPr>
              <a:t>Want to contribute? Find out how to get involved.</a:t>
            </a:r>
            <a:endParaRPr>
              <a:latin typeface="Red Hat Display SemiBold"/>
              <a:ea typeface="Red Hat Display SemiBold"/>
              <a:cs typeface="Red Hat Display SemiBold"/>
              <a:sym typeface="Red Hat Display SemiBold"/>
            </a:endParaRPr>
          </a:p>
        </p:txBody>
      </p:sp>
      <p:sp>
        <p:nvSpPr>
          <p:cNvPr id="268" name="Google Shape;268;p41"/>
          <p:cNvSpPr txBox="1"/>
          <p:nvPr>
            <p:ph type="title"/>
          </p:nvPr>
        </p:nvSpPr>
        <p:spPr>
          <a:xfrm>
            <a:off x="3692363" y="434531"/>
            <a:ext cx="3336000" cy="556500"/>
          </a:xfrm>
          <a:prstGeom prst="rect">
            <a:avLst/>
          </a:prstGeom>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None/>
            </a:pPr>
            <a:r>
              <a:rPr lang="en" sz="2900">
                <a:latin typeface="Red Hat Display SemiBold"/>
                <a:ea typeface="Red Hat Display SemiBold"/>
                <a:cs typeface="Red Hat Display SemiBold"/>
                <a:sym typeface="Red Hat Display SemiBold"/>
              </a:rPr>
              <a:t>Ansible community</a:t>
            </a:r>
            <a:r>
              <a:rPr lang="en">
                <a:latin typeface="Red Hat Display SemiBold"/>
                <a:ea typeface="Red Hat Display SemiBold"/>
                <a:cs typeface="Red Hat Display SemiBold"/>
                <a:sym typeface="Red Hat Display SemiBold"/>
              </a:rPr>
              <a:t> </a:t>
            </a:r>
            <a:endParaRPr sz="3600">
              <a:latin typeface="Red Hat Display SemiBold"/>
              <a:ea typeface="Red Hat Display SemiBold"/>
              <a:cs typeface="Red Hat Display SemiBold"/>
              <a:sym typeface="Red Hat Display SemiBold"/>
            </a:endParaRPr>
          </a:p>
        </p:txBody>
      </p:sp>
      <p:pic>
        <p:nvPicPr>
          <p:cNvPr id="269" name="Google Shape;269;p41"/>
          <p:cNvPicPr preferRelativeResize="0"/>
          <p:nvPr/>
        </p:nvPicPr>
        <p:blipFill>
          <a:blip r:embed="rId3">
            <a:alphaModFix/>
          </a:blip>
          <a:stretch>
            <a:fillRect/>
          </a:stretch>
        </p:blipFill>
        <p:spPr>
          <a:xfrm>
            <a:off x="5447981" y="2518305"/>
            <a:ext cx="2409150" cy="2417885"/>
          </a:xfrm>
          <a:prstGeom prst="rect">
            <a:avLst/>
          </a:prstGeom>
          <a:noFill/>
          <a:ln>
            <a:noFill/>
          </a:ln>
        </p:spPr>
      </p:pic>
      <p:pic>
        <p:nvPicPr>
          <p:cNvPr id="270" name="Google Shape;270;p41"/>
          <p:cNvPicPr preferRelativeResize="0"/>
          <p:nvPr/>
        </p:nvPicPr>
        <p:blipFill>
          <a:blip r:embed="rId4">
            <a:alphaModFix/>
          </a:blip>
          <a:stretch>
            <a:fillRect/>
          </a:stretch>
        </p:blipFill>
        <p:spPr>
          <a:xfrm>
            <a:off x="2115788" y="43875"/>
            <a:ext cx="1285520" cy="1285520"/>
          </a:xfrm>
          <a:prstGeom prst="rect">
            <a:avLst/>
          </a:prstGeom>
          <a:noFill/>
          <a:ln>
            <a:noFill/>
          </a:ln>
        </p:spPr>
      </p:pic>
      <p:sp>
        <p:nvSpPr>
          <p:cNvPr id="271" name="Google Shape;271;p41"/>
          <p:cNvSpPr txBox="1"/>
          <p:nvPr>
            <p:ph idx="1" type="subTitle"/>
          </p:nvPr>
        </p:nvSpPr>
        <p:spPr>
          <a:xfrm>
            <a:off x="663788" y="1609238"/>
            <a:ext cx="3600300" cy="6858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latin typeface="Red Hat Display SemiBold"/>
                <a:ea typeface="Red Hat Display SemiBold"/>
                <a:cs typeface="Red Hat Display SemiBold"/>
                <a:sym typeface="Red Hat Display SemiBold"/>
              </a:rPr>
              <a:t>Join the forum to participate in discussions and get help!</a:t>
            </a:r>
            <a:endParaRPr>
              <a:latin typeface="Red Hat Display SemiBold"/>
              <a:ea typeface="Red Hat Display SemiBold"/>
              <a:cs typeface="Red Hat Display SemiBold"/>
              <a:sym typeface="Red Hat Display SemiBold"/>
            </a:endParaRPr>
          </a:p>
        </p:txBody>
      </p:sp>
      <p:pic>
        <p:nvPicPr>
          <p:cNvPr id="272" name="Google Shape;272;p41"/>
          <p:cNvPicPr preferRelativeResize="0"/>
          <p:nvPr/>
        </p:nvPicPr>
        <p:blipFill>
          <a:blip r:embed="rId5">
            <a:alphaModFix/>
          </a:blip>
          <a:stretch>
            <a:fillRect/>
          </a:stretch>
        </p:blipFill>
        <p:spPr>
          <a:xfrm>
            <a:off x="1259316" y="2522662"/>
            <a:ext cx="2409168" cy="24091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ctrTitle"/>
          </p:nvPr>
        </p:nvSpPr>
        <p:spPr>
          <a:xfrm>
            <a:off x="685800" y="1752176"/>
            <a:ext cx="7772400" cy="869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Font typeface="Open Sans"/>
              <a:buNone/>
            </a:pPr>
            <a:r>
              <a:rPr lang="en"/>
              <a:t>Thanks!</a:t>
            </a:r>
            <a:endParaRPr b="1" i="0" sz="2400" u="none" cap="none" strike="noStrike">
              <a:solidFill>
                <a:schemeClr val="lt1"/>
              </a:solidFill>
              <a:latin typeface="Open Sans"/>
              <a:ea typeface="Open Sans"/>
              <a:cs typeface="Open Sans"/>
              <a:sym typeface="Open Sans"/>
            </a:endParaRPr>
          </a:p>
        </p:txBody>
      </p:sp>
      <p:sp>
        <p:nvSpPr>
          <p:cNvPr id="278" name="Google Shape;278;p42"/>
          <p:cNvSpPr txBox="1"/>
          <p:nvPr>
            <p:ph idx="1" type="subTitle"/>
          </p:nvPr>
        </p:nvSpPr>
        <p:spPr>
          <a:xfrm>
            <a:off x="685800" y="2764025"/>
            <a:ext cx="7772400" cy="71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Font typeface="Arial"/>
              <a:buNone/>
            </a:pPr>
            <a:r>
              <a:t/>
            </a:r>
            <a:endParaRPr b="1"/>
          </a:p>
          <a:p>
            <a:pPr indent="0" lvl="0" marL="0" rtl="0" algn="l">
              <a:spcBef>
                <a:spcPts val="0"/>
              </a:spcBef>
              <a:spcAft>
                <a:spcPts val="0"/>
              </a:spcAft>
              <a:buClr>
                <a:schemeClr val="lt1"/>
              </a:buClr>
              <a:buFont typeface="Arial"/>
              <a:buNone/>
            </a:pPr>
            <a:r>
              <a:rPr lang="en"/>
              <a:t>Matrix: </a:t>
            </a:r>
            <a:r>
              <a:rPr b="1" lang="en"/>
              <a:t>#community:ansible.com</a:t>
            </a:r>
            <a:r>
              <a:rPr lang="en"/>
              <a:t> </a:t>
            </a:r>
            <a:r>
              <a:rPr b="1" lang="en"/>
              <a:t>#social:ansible.com</a:t>
            </a:r>
            <a:endParaRPr b="1"/>
          </a:p>
          <a:p>
            <a:pPr indent="0" lvl="0" marL="0" rtl="0" algn="l">
              <a:spcBef>
                <a:spcPts val="0"/>
              </a:spcBef>
              <a:spcAft>
                <a:spcPts val="0"/>
              </a:spcAft>
              <a:buNone/>
            </a:pPr>
            <a:r>
              <a:rPr lang="en"/>
              <a:t>Ansible community forum:</a:t>
            </a:r>
            <a:endParaRPr/>
          </a:p>
          <a:p>
            <a:pPr indent="0" lvl="0" marL="0" rtl="0" algn="l">
              <a:spcBef>
                <a:spcPts val="0"/>
              </a:spcBef>
              <a:spcAft>
                <a:spcPts val="0"/>
              </a:spcAft>
              <a:buNone/>
            </a:pPr>
            <a:r>
              <a:rPr b="1" lang="en"/>
              <a:t>https://forum.ansible.com/</a:t>
            </a:r>
            <a:endParaRPr b="1"/>
          </a:p>
          <a:p>
            <a:pPr indent="0" lvl="0" marL="0" rtl="0" algn="l">
              <a:spcBef>
                <a:spcPts val="0"/>
              </a:spcBef>
              <a:spcAft>
                <a:spcPts val="0"/>
              </a:spcAft>
              <a:buClr>
                <a:schemeClr val="lt1"/>
              </a:buClr>
              <a:buFont typeface="Arial"/>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The hidden cost of context switching </a:t>
            </a:r>
            <a:endParaRPr b="1" i="0" sz="1800" u="none" cap="none" strike="noStrike">
              <a:solidFill>
                <a:schemeClr val="lt1"/>
              </a:solidFill>
              <a:latin typeface="Open Sans"/>
              <a:ea typeface="Open Sans"/>
              <a:cs typeface="Open Sans"/>
              <a:sym typeface="Open Sans"/>
            </a:endParaRPr>
          </a:p>
        </p:txBody>
      </p:sp>
      <p:sp>
        <p:nvSpPr>
          <p:cNvPr id="87" name="Google Shape;87;p19"/>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88" name="Google Shape;88;p19"/>
          <p:cNvSpPr txBox="1"/>
          <p:nvPr/>
        </p:nvSpPr>
        <p:spPr>
          <a:xfrm>
            <a:off x="323775" y="1063850"/>
            <a:ext cx="4024200" cy="3745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Mental context rebuilt again and again across tools</a:t>
            </a:r>
            <a:endParaRPr sz="1800">
              <a:solidFill>
                <a:srgbClr val="545860"/>
              </a:solidFill>
              <a:latin typeface="Open Sans"/>
              <a:ea typeface="Open Sans"/>
              <a:cs typeface="Open Sans"/>
              <a:sym typeface="Open Sans"/>
            </a:endParaRPr>
          </a:p>
          <a:p>
            <a:pPr indent="-342900" lvl="0" marL="457200" rtl="0" algn="l">
              <a:spcBef>
                <a:spcPts val="100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Editor → terminal → browser → docs → back to editor</a:t>
            </a:r>
            <a:endParaRPr sz="1800">
              <a:solidFill>
                <a:srgbClr val="545860"/>
              </a:solidFill>
              <a:latin typeface="Open Sans"/>
              <a:ea typeface="Open Sans"/>
              <a:cs typeface="Open Sans"/>
              <a:sym typeface="Open Sans"/>
            </a:endParaRPr>
          </a:p>
          <a:p>
            <a:pPr indent="-342900" lvl="0" marL="457200" rtl="0" algn="l">
              <a:spcBef>
                <a:spcPts val="100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Lint, run, and debug workflows that don’t talk to each other</a:t>
            </a:r>
            <a:endParaRPr sz="1800">
              <a:solidFill>
                <a:srgbClr val="545860"/>
              </a:solidFill>
              <a:latin typeface="Open Sans"/>
              <a:ea typeface="Open Sans"/>
              <a:cs typeface="Open Sans"/>
              <a:sym typeface="Open Sans"/>
            </a:endParaRPr>
          </a:p>
          <a:p>
            <a:pPr indent="-342900" lvl="0" marL="457200" rtl="0" algn="l">
              <a:spcBef>
                <a:spcPts val="100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Environment-specific failures discovered too late</a:t>
            </a:r>
            <a:endParaRPr sz="1800">
              <a:solidFill>
                <a:srgbClr val="545860"/>
              </a:solidFill>
              <a:latin typeface="Open Sans"/>
              <a:ea typeface="Open Sans"/>
              <a:cs typeface="Open Sans"/>
              <a:sym typeface="Open Sans"/>
            </a:endParaRPr>
          </a:p>
          <a:p>
            <a:pPr indent="-342900" lvl="0" marL="457200" rtl="0" algn="l">
              <a:spcBef>
                <a:spcPts val="1000"/>
              </a:spcBef>
              <a:spcAft>
                <a:spcPts val="1000"/>
              </a:spcAft>
              <a:buClr>
                <a:srgbClr val="545860"/>
              </a:buClr>
              <a:buSzPts val="1800"/>
              <a:buFont typeface="Open Sans"/>
              <a:buChar char="●"/>
            </a:pPr>
            <a:r>
              <a:rPr lang="en" sz="1800">
                <a:solidFill>
                  <a:srgbClr val="545860"/>
                </a:solidFill>
                <a:latin typeface="Open Sans"/>
                <a:ea typeface="Open Sans"/>
                <a:cs typeface="Open Sans"/>
                <a:sym typeface="Open Sans"/>
              </a:rPr>
              <a:t>Information lost between authoring, validation and execution.</a:t>
            </a:r>
            <a:endParaRPr sz="1800">
              <a:solidFill>
                <a:srgbClr val="545860"/>
              </a:solidFill>
              <a:latin typeface="Open Sans"/>
              <a:ea typeface="Open Sans"/>
              <a:cs typeface="Open Sans"/>
              <a:sym typeface="Open Sans"/>
            </a:endParaRPr>
          </a:p>
        </p:txBody>
      </p:sp>
      <p:pic>
        <p:nvPicPr>
          <p:cNvPr id="89" name="Google Shape;89;p19" title="ChatGPT Image Jan 30, 2026, 01_24_03 PM.png"/>
          <p:cNvPicPr preferRelativeResize="0"/>
          <p:nvPr/>
        </p:nvPicPr>
        <p:blipFill>
          <a:blip r:embed="rId3">
            <a:alphaModFix/>
          </a:blip>
          <a:stretch>
            <a:fillRect/>
          </a:stretch>
        </p:blipFill>
        <p:spPr>
          <a:xfrm>
            <a:off x="4528125" y="1184100"/>
            <a:ext cx="4491226" cy="3302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idx="2" type="body"/>
          </p:nvPr>
        </p:nvSpPr>
        <p:spPr>
          <a:xfrm>
            <a:off x="291475" y="205975"/>
            <a:ext cx="5705700" cy="266700"/>
          </a:xfrm>
          <a:prstGeom prst="rect">
            <a:avLst/>
          </a:prstGeom>
          <a:noFill/>
          <a:ln>
            <a:noFill/>
          </a:ln>
        </p:spPr>
        <p:txBody>
          <a:bodyPr anchorCtr="0" anchor="t" bIns="0" lIns="0" spcFirstLastPara="1" rIns="0" wrap="square" tIns="0">
            <a:normAutofit lnSpcReduction="20000"/>
          </a:bodyPr>
          <a:lstStyle/>
          <a:p>
            <a:pPr indent="0" lvl="0" marL="0" marR="0" rtl="0" algn="l">
              <a:spcBef>
                <a:spcPts val="0"/>
              </a:spcBef>
              <a:spcAft>
                <a:spcPts val="1200"/>
              </a:spcAft>
              <a:buClr>
                <a:schemeClr val="lt1"/>
              </a:buClr>
              <a:buFont typeface="Arial"/>
              <a:buNone/>
            </a:pPr>
            <a:r>
              <a:rPr lang="en"/>
              <a:t>Fragmented development experience</a:t>
            </a:r>
            <a:endParaRPr b="1" i="0" sz="1800" u="none" cap="none" strike="noStrike">
              <a:solidFill>
                <a:schemeClr val="lt1"/>
              </a:solidFill>
              <a:latin typeface="Open Sans"/>
              <a:ea typeface="Open Sans"/>
              <a:cs typeface="Open Sans"/>
              <a:sym typeface="Open Sans"/>
            </a:endParaRPr>
          </a:p>
        </p:txBody>
      </p:sp>
      <p:sp>
        <p:nvSpPr>
          <p:cNvPr id="95" name="Google Shape;95;p20"/>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96" name="Google Shape;96;p20"/>
          <p:cNvPicPr preferRelativeResize="0"/>
          <p:nvPr/>
        </p:nvPicPr>
        <p:blipFill>
          <a:blip r:embed="rId3">
            <a:alphaModFix/>
          </a:blip>
          <a:stretch>
            <a:fillRect/>
          </a:stretch>
        </p:blipFill>
        <p:spPr>
          <a:xfrm>
            <a:off x="1289475" y="971350"/>
            <a:ext cx="5658400" cy="322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idx="2" type="body"/>
          </p:nvPr>
        </p:nvSpPr>
        <p:spPr>
          <a:xfrm>
            <a:off x="323775" y="205975"/>
            <a:ext cx="8196300" cy="1836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lt1"/>
              </a:buClr>
              <a:buFont typeface="Arial"/>
              <a:buNone/>
            </a:pPr>
            <a:r>
              <a:rPr lang="en" sz="1400"/>
              <a:t>A closer look into the problem</a:t>
            </a:r>
            <a:endParaRPr sz="1400"/>
          </a:p>
          <a:p>
            <a:pPr indent="0" lvl="0" marL="0" marR="0" rtl="0" algn="l">
              <a:lnSpc>
                <a:spcPct val="95000"/>
              </a:lnSpc>
              <a:spcBef>
                <a:spcPts val="1200"/>
              </a:spcBef>
              <a:spcAft>
                <a:spcPts val="1200"/>
              </a:spcAft>
              <a:buClr>
                <a:schemeClr val="lt1"/>
              </a:buClr>
              <a:buFont typeface="Arial"/>
              <a:buNone/>
            </a:pPr>
            <a:r>
              <a:t/>
            </a:r>
            <a:endParaRPr sz="1400"/>
          </a:p>
        </p:txBody>
      </p:sp>
      <p:sp>
        <p:nvSpPr>
          <p:cNvPr id="102" name="Google Shape;102;p21"/>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03" name="Google Shape;103;p21"/>
          <p:cNvSpPr txBox="1"/>
          <p:nvPr/>
        </p:nvSpPr>
        <p:spPr>
          <a:xfrm>
            <a:off x="488250" y="971350"/>
            <a:ext cx="6681300" cy="444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Every tool is correct on its own — but none of them share what they already know</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500">
                <a:solidFill>
                  <a:schemeClr val="accent5"/>
                </a:solidFill>
              </a:rPr>
              <a:t>Example</a:t>
            </a:r>
            <a:r>
              <a:rPr lang="en" sz="1800">
                <a:solidFill>
                  <a:schemeClr val="accent5"/>
                </a:solidFill>
              </a:rPr>
              <a:t> - </a:t>
            </a:r>
            <a:endParaRPr sz="1800">
              <a:solidFill>
                <a:schemeClr val="accent5"/>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200">
                <a:solidFill>
                  <a:schemeClr val="dk2"/>
                </a:solidFill>
              </a:rPr>
              <a:t>Lint, run and debug workflows that don’t talk to each other</a:t>
            </a:r>
            <a:endParaRPr sz="1200">
              <a:solidFill>
                <a:schemeClr val="dk2"/>
              </a:solidFill>
            </a:endParaRPr>
          </a:p>
          <a:p>
            <a:pPr indent="-304800" lvl="0" marL="457200" rtl="0" algn="l">
              <a:lnSpc>
                <a:spcPct val="115000"/>
              </a:lnSpc>
              <a:spcBef>
                <a:spcPts val="1200"/>
              </a:spcBef>
              <a:spcAft>
                <a:spcPts val="0"/>
              </a:spcAft>
              <a:buClr>
                <a:schemeClr val="dk2"/>
              </a:buClr>
              <a:buSzPts val="1200"/>
              <a:buChar char="●"/>
            </a:pPr>
            <a:r>
              <a:rPr lang="en" sz="1200">
                <a:solidFill>
                  <a:schemeClr val="accent5"/>
                </a:solidFill>
                <a:latin typeface="Roboto Mono"/>
                <a:ea typeface="Roboto Mono"/>
                <a:cs typeface="Roboto Mono"/>
                <a:sym typeface="Roboto Mono"/>
              </a:rPr>
              <a:t>ansible-lint</a:t>
            </a:r>
            <a:r>
              <a:rPr lang="en" sz="1200">
                <a:solidFill>
                  <a:schemeClr val="dk2"/>
                </a:solidFill>
              </a:rPr>
              <a:t> reports issues without runtime context</a:t>
            </a:r>
            <a:br>
              <a:rPr lang="en" sz="1200">
                <a:solidFill>
                  <a:schemeClr val="dk2"/>
                </a:solidFill>
              </a:rPr>
            </a:b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accent5"/>
                </a:solidFill>
                <a:latin typeface="Roboto Mono"/>
                <a:ea typeface="Roboto Mono"/>
                <a:cs typeface="Roboto Mono"/>
                <a:sym typeface="Roboto Mono"/>
              </a:rPr>
              <a:t>ansible-playbook</a:t>
            </a:r>
            <a:r>
              <a:rPr lang="en" sz="1200">
                <a:solidFill>
                  <a:schemeClr val="dk2"/>
                </a:solidFill>
              </a:rPr>
              <a:t> failures lack awareness of lint and static analysis results</a:t>
            </a:r>
            <a:br>
              <a:rPr lang="en" sz="1200">
                <a:solidFill>
                  <a:schemeClr val="dk2"/>
                </a:solidFill>
              </a:rPr>
            </a:b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accent5"/>
                </a:solidFill>
                <a:latin typeface="Roboto Mono"/>
                <a:ea typeface="Roboto Mono"/>
                <a:cs typeface="Roboto Mono"/>
                <a:sym typeface="Roboto Mono"/>
              </a:rPr>
              <a:t>ansible-navigator</a:t>
            </a:r>
            <a:r>
              <a:rPr lang="en" sz="1200">
                <a:solidFill>
                  <a:schemeClr val="dk2"/>
                </a:solidFill>
              </a:rPr>
              <a:t> debugging starts without the authoring and validation context</a:t>
            </a:r>
            <a:br>
              <a:rPr lang="en" sz="1200">
                <a:solidFill>
                  <a:schemeClr val="dk2"/>
                </a:solidFill>
              </a:rPr>
            </a:b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Developers manually correlate:</a:t>
            </a:r>
            <a:br>
              <a:rPr lang="en" sz="1200">
                <a:solidFill>
                  <a:schemeClr val="dk2"/>
                </a:solidFill>
              </a:rPr>
            </a:br>
            <a:endParaRPr sz="1200">
              <a:solidFill>
                <a:schemeClr val="dk2"/>
              </a:solidFill>
            </a:endParaRPr>
          </a:p>
          <a:p>
            <a:pPr indent="-298450" lvl="1" marL="914400" rtl="0" algn="l">
              <a:lnSpc>
                <a:spcPct val="115000"/>
              </a:lnSpc>
              <a:spcBef>
                <a:spcPts val="0"/>
              </a:spcBef>
              <a:spcAft>
                <a:spcPts val="0"/>
              </a:spcAft>
              <a:buClr>
                <a:schemeClr val="dk1"/>
              </a:buClr>
              <a:buSzPts val="1100"/>
              <a:buChar char="○"/>
            </a:pPr>
            <a:r>
              <a:rPr lang="en" sz="1200">
                <a:solidFill>
                  <a:schemeClr val="dk2"/>
                </a:solidFill>
              </a:rPr>
              <a:t>lint findings → playbook lines → execution failures</a:t>
            </a:r>
            <a:br>
              <a:rPr lang="en" sz="1100">
                <a:solidFill>
                  <a:schemeClr val="dk1"/>
                </a:solidFill>
              </a:rPr>
            </a:br>
            <a:endParaRPr sz="1100">
              <a:solidFill>
                <a:schemeClr val="dk1"/>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idx="2" type="body"/>
          </p:nvPr>
        </p:nvSpPr>
        <p:spPr>
          <a:xfrm>
            <a:off x="323775" y="205975"/>
            <a:ext cx="5911200" cy="3492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1200"/>
              </a:spcAft>
              <a:buClr>
                <a:schemeClr val="lt1"/>
              </a:buClr>
              <a:buFont typeface="Arial"/>
              <a:buNone/>
            </a:pPr>
            <a:r>
              <a:rPr lang="en"/>
              <a:t>What if context wasn’t lost?</a:t>
            </a:r>
            <a:endParaRPr b="1" i="0" sz="1800" u="none" cap="none" strike="noStrike">
              <a:solidFill>
                <a:schemeClr val="lt1"/>
              </a:solidFill>
              <a:latin typeface="Open Sans"/>
              <a:ea typeface="Open Sans"/>
              <a:cs typeface="Open Sans"/>
              <a:sym typeface="Open Sans"/>
            </a:endParaRPr>
          </a:p>
        </p:txBody>
      </p:sp>
      <p:sp>
        <p:nvSpPr>
          <p:cNvPr id="109" name="Google Shape;109;p22"/>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10" name="Google Shape;110;p22"/>
          <p:cNvSpPr txBox="1"/>
          <p:nvPr/>
        </p:nvSpPr>
        <p:spPr>
          <a:xfrm>
            <a:off x="488250" y="1211875"/>
            <a:ext cx="671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111" name="Google Shape;111;p22" title="ChatGPT Image Jan 30, 2026, 01_37_25 PM.png"/>
          <p:cNvPicPr preferRelativeResize="0"/>
          <p:nvPr/>
        </p:nvPicPr>
        <p:blipFill>
          <a:blip r:embed="rId3">
            <a:alphaModFix/>
          </a:blip>
          <a:stretch>
            <a:fillRect/>
          </a:stretch>
        </p:blipFill>
        <p:spPr>
          <a:xfrm>
            <a:off x="323777" y="1211875"/>
            <a:ext cx="4752998" cy="3779226"/>
          </a:xfrm>
          <a:prstGeom prst="rect">
            <a:avLst/>
          </a:prstGeom>
          <a:noFill/>
          <a:ln>
            <a:noFill/>
          </a:ln>
        </p:spPr>
      </p:pic>
      <p:sp>
        <p:nvSpPr>
          <p:cNvPr id="112" name="Google Shape;112;p22"/>
          <p:cNvSpPr txBox="1"/>
          <p:nvPr/>
        </p:nvSpPr>
        <p:spPr>
          <a:xfrm>
            <a:off x="4523700" y="1044150"/>
            <a:ext cx="43242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5"/>
                </a:solidFill>
              </a:rPr>
              <a:t>Model Context Protocol (MCP) Server</a:t>
            </a:r>
            <a:endParaRPr sz="1800">
              <a:solidFill>
                <a:schemeClr val="accent5"/>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Enables AI models to interact with external tools through a unified interface</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Enables multiple Ansible developer tools to operate on the same shared context</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VSCode enables us to create servers that provides tools, prompts, and resources for extending </a:t>
            </a:r>
            <a:r>
              <a:rPr lang="en" sz="1800">
                <a:solidFill>
                  <a:schemeClr val="dk2"/>
                </a:solidFill>
              </a:rPr>
              <a:t>the</a:t>
            </a:r>
            <a:r>
              <a:rPr lang="en" sz="1800">
                <a:solidFill>
                  <a:schemeClr val="dk2"/>
                </a:solidFill>
              </a:rPr>
              <a:t> capabilities of AI agents in VS Code</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idx="2" type="body"/>
          </p:nvPr>
        </p:nvSpPr>
        <p:spPr>
          <a:xfrm>
            <a:off x="323775" y="205975"/>
            <a:ext cx="7243500" cy="29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1000"/>
              </a:spcAft>
              <a:buClr>
                <a:schemeClr val="dk1"/>
              </a:buClr>
              <a:buSzPts val="1100"/>
              <a:buFont typeface="Arial"/>
              <a:buNone/>
            </a:pPr>
            <a:r>
              <a:rPr lang="en"/>
              <a:t>VSCode extension (Graphical UI to Ansible Development Tools )</a:t>
            </a:r>
            <a:endParaRPr b="1" i="0" u="none" cap="none" strike="noStrike">
              <a:solidFill>
                <a:schemeClr val="lt1"/>
              </a:solidFill>
              <a:latin typeface="Open Sans"/>
              <a:ea typeface="Open Sans"/>
              <a:cs typeface="Open Sans"/>
              <a:sym typeface="Open Sans"/>
            </a:endParaRPr>
          </a:p>
        </p:txBody>
      </p:sp>
      <p:sp>
        <p:nvSpPr>
          <p:cNvPr id="118" name="Google Shape;118;p23"/>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19" name="Google Shape;119;p23"/>
          <p:cNvSpPr txBox="1"/>
          <p:nvPr/>
        </p:nvSpPr>
        <p:spPr>
          <a:xfrm>
            <a:off x="323775" y="1063850"/>
            <a:ext cx="68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t/>
            </a:r>
            <a:endParaRPr sz="1800">
              <a:solidFill>
                <a:srgbClr val="545860"/>
              </a:solidFill>
              <a:latin typeface="Open Sans"/>
              <a:ea typeface="Open Sans"/>
              <a:cs typeface="Open Sans"/>
              <a:sym typeface="Open Sans"/>
            </a:endParaRPr>
          </a:p>
        </p:txBody>
      </p:sp>
      <p:pic>
        <p:nvPicPr>
          <p:cNvPr id="120" name="Google Shape;120;p23" title="Screenshot 2026-01-30 at 12.18.50 PM.png"/>
          <p:cNvPicPr preferRelativeResize="0"/>
          <p:nvPr/>
        </p:nvPicPr>
        <p:blipFill>
          <a:blip r:embed="rId3">
            <a:alphaModFix/>
          </a:blip>
          <a:stretch>
            <a:fillRect/>
          </a:stretch>
        </p:blipFill>
        <p:spPr>
          <a:xfrm>
            <a:off x="323775" y="779700"/>
            <a:ext cx="7983524" cy="4211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idx="2" type="body"/>
          </p:nvPr>
        </p:nvSpPr>
        <p:spPr>
          <a:xfrm>
            <a:off x="323775" y="205975"/>
            <a:ext cx="7243500" cy="29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1000"/>
              </a:spcAft>
              <a:buClr>
                <a:schemeClr val="dk1"/>
              </a:buClr>
              <a:buSzPts val="1100"/>
              <a:buFont typeface="Arial"/>
              <a:buNone/>
            </a:pPr>
            <a:r>
              <a:rPr lang="en"/>
              <a:t>VSCode extension (Graphical UI to Ansible Development Tools )</a:t>
            </a:r>
            <a:endParaRPr b="1" i="0" u="none" cap="none" strike="noStrike">
              <a:solidFill>
                <a:schemeClr val="lt1"/>
              </a:solidFill>
              <a:latin typeface="Open Sans"/>
              <a:ea typeface="Open Sans"/>
              <a:cs typeface="Open Sans"/>
              <a:sym typeface="Open Sans"/>
            </a:endParaRPr>
          </a:p>
        </p:txBody>
      </p:sp>
      <p:sp>
        <p:nvSpPr>
          <p:cNvPr id="126" name="Google Shape;126;p24"/>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27" name="Google Shape;127;p24"/>
          <p:cNvSpPr txBox="1"/>
          <p:nvPr/>
        </p:nvSpPr>
        <p:spPr>
          <a:xfrm>
            <a:off x="323775" y="1063850"/>
            <a:ext cx="68457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Visual Studio Code extension for Ansible development.</a:t>
            </a:r>
            <a:br>
              <a:rPr lang="en" sz="1800">
                <a:solidFill>
                  <a:srgbClr val="545860"/>
                </a:solidFill>
                <a:latin typeface="Open Sans"/>
                <a:ea typeface="Open Sans"/>
                <a:cs typeface="Open Sans"/>
                <a:sym typeface="Open Sans"/>
              </a:rPr>
            </a:br>
            <a:endParaRPr sz="1800">
              <a:solidFill>
                <a:srgbClr val="545860"/>
              </a:solidFill>
              <a:latin typeface="Open Sans"/>
              <a:ea typeface="Open Sans"/>
              <a:cs typeface="Open Sans"/>
              <a:sym typeface="Open Sans"/>
            </a:endParaRPr>
          </a:p>
          <a:p>
            <a:pPr indent="-342900" lvl="0" marL="457200" rtl="0" algn="l">
              <a:spcBef>
                <a:spcPts val="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Syntax </a:t>
            </a:r>
            <a:r>
              <a:rPr lang="en" sz="1800">
                <a:solidFill>
                  <a:srgbClr val="545860"/>
                </a:solidFill>
                <a:latin typeface="Open Sans"/>
                <a:ea typeface="Open Sans"/>
                <a:cs typeface="Open Sans"/>
                <a:sym typeface="Open Sans"/>
              </a:rPr>
              <a:t>highlighting, linting, intelligent code completion.</a:t>
            </a:r>
            <a:br>
              <a:rPr lang="en" sz="1800">
                <a:solidFill>
                  <a:srgbClr val="545860"/>
                </a:solidFill>
                <a:latin typeface="Open Sans"/>
                <a:ea typeface="Open Sans"/>
                <a:cs typeface="Open Sans"/>
                <a:sym typeface="Open Sans"/>
              </a:rPr>
            </a:br>
            <a:endParaRPr sz="1800">
              <a:solidFill>
                <a:srgbClr val="545860"/>
              </a:solidFill>
              <a:latin typeface="Open Sans"/>
              <a:ea typeface="Open Sans"/>
              <a:cs typeface="Open Sans"/>
              <a:sym typeface="Open Sans"/>
            </a:endParaRPr>
          </a:p>
          <a:p>
            <a:pPr indent="-342900" lvl="0" marL="457200" rtl="0" algn="l">
              <a:spcBef>
                <a:spcPts val="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Extensive configuration options.</a:t>
            </a:r>
            <a:br>
              <a:rPr lang="en" sz="1800">
                <a:solidFill>
                  <a:srgbClr val="545860"/>
                </a:solidFill>
                <a:latin typeface="Open Sans"/>
                <a:ea typeface="Open Sans"/>
                <a:cs typeface="Open Sans"/>
                <a:sym typeface="Open Sans"/>
              </a:rPr>
            </a:br>
            <a:endParaRPr sz="1800">
              <a:solidFill>
                <a:srgbClr val="545860"/>
              </a:solidFill>
              <a:latin typeface="Open Sans"/>
              <a:ea typeface="Open Sans"/>
              <a:cs typeface="Open Sans"/>
              <a:sym typeface="Open Sans"/>
            </a:endParaRPr>
          </a:p>
          <a:p>
            <a:pPr indent="-342900" lvl="0" marL="457200" rtl="0" algn="l">
              <a:spcBef>
                <a:spcPts val="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Supports containerized execution environments.</a:t>
            </a:r>
            <a:br>
              <a:rPr lang="en" sz="1800">
                <a:solidFill>
                  <a:srgbClr val="545860"/>
                </a:solidFill>
                <a:latin typeface="Open Sans"/>
                <a:ea typeface="Open Sans"/>
                <a:cs typeface="Open Sans"/>
                <a:sym typeface="Open Sans"/>
              </a:rPr>
            </a:br>
            <a:endParaRPr sz="1800">
              <a:solidFill>
                <a:srgbClr val="545860"/>
              </a:solidFill>
              <a:latin typeface="Open Sans"/>
              <a:ea typeface="Open Sans"/>
              <a:cs typeface="Open Sans"/>
              <a:sym typeface="Open Sans"/>
            </a:endParaRPr>
          </a:p>
          <a:p>
            <a:pPr indent="-342900" lvl="0" marL="457200" rtl="0" algn="l">
              <a:spcBef>
                <a:spcPts val="0"/>
              </a:spcBef>
              <a:spcAft>
                <a:spcPts val="0"/>
              </a:spcAft>
              <a:buClr>
                <a:srgbClr val="545860"/>
              </a:buClr>
              <a:buSzPts val="1800"/>
              <a:buFont typeface="Open Sans"/>
              <a:buChar char="●"/>
            </a:pPr>
            <a:r>
              <a:rPr lang="en" sz="1800">
                <a:solidFill>
                  <a:srgbClr val="545860"/>
                </a:solidFill>
                <a:latin typeface="Open Sans"/>
                <a:ea typeface="Open Sans"/>
                <a:cs typeface="Open Sans"/>
                <a:sym typeface="Open Sans"/>
              </a:rPr>
              <a:t>Guides and webviews for ADT (ansible-dev-tools) features.</a:t>
            </a:r>
            <a:endParaRPr sz="1800">
              <a:solidFill>
                <a:srgbClr val="54586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idx="2" type="body"/>
          </p:nvPr>
        </p:nvSpPr>
        <p:spPr>
          <a:xfrm>
            <a:off x="323775" y="205975"/>
            <a:ext cx="7243500" cy="29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1200"/>
              </a:spcAft>
              <a:buClr>
                <a:schemeClr val="lt1"/>
              </a:buClr>
              <a:buFont typeface="Arial"/>
              <a:buNone/>
            </a:pPr>
            <a:r>
              <a:rPr lang="en"/>
              <a:t>MCP-server with built in ADT support</a:t>
            </a:r>
            <a:endParaRPr b="1" i="0" u="none" cap="none" strike="noStrike">
              <a:solidFill>
                <a:schemeClr val="lt1"/>
              </a:solidFill>
              <a:latin typeface="Open Sans"/>
              <a:ea typeface="Open Sans"/>
              <a:cs typeface="Open Sans"/>
              <a:sym typeface="Open Sans"/>
            </a:endParaRPr>
          </a:p>
        </p:txBody>
      </p:sp>
      <p:sp>
        <p:nvSpPr>
          <p:cNvPr id="133" name="Google Shape;133;p25"/>
          <p:cNvSpPr txBox="1"/>
          <p:nvPr>
            <p:ph idx="12" type="sldNum"/>
          </p:nvPr>
        </p:nvSpPr>
        <p:spPr>
          <a:xfrm>
            <a:off x="112058" y="4830747"/>
            <a:ext cx="376200" cy="1836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r">
              <a:spcBef>
                <a:spcPts val="0"/>
              </a:spcBef>
              <a:spcAft>
                <a:spcPts val="0"/>
              </a:spcAft>
              <a:buNone/>
            </a:pPr>
            <a:fld id="{00000000-1234-1234-1234-123412341234}" type="slidenum">
              <a:rPr b="0" i="0" lang="en" sz="800" u="none" cap="none" strike="noStrike">
                <a:solidFill>
                  <a:srgbClr val="A5A5A5"/>
                </a:solidFill>
                <a:latin typeface="Open Sans"/>
                <a:ea typeface="Open Sans"/>
                <a:cs typeface="Open Sans"/>
                <a:sym typeface="Open Sans"/>
              </a:rPr>
              <a:t>‹#›</a:t>
            </a:fld>
            <a:endParaRPr b="0" i="0" sz="800" u="none" cap="none" strike="noStrike">
              <a:solidFill>
                <a:srgbClr val="A5A5A5"/>
              </a:solidFill>
              <a:latin typeface="Open Sans"/>
              <a:ea typeface="Open Sans"/>
              <a:cs typeface="Open Sans"/>
              <a:sym typeface="Open Sans"/>
            </a:endParaRPr>
          </a:p>
        </p:txBody>
      </p:sp>
      <p:sp>
        <p:nvSpPr>
          <p:cNvPr id="134" name="Google Shape;134;p25"/>
          <p:cNvSpPr txBox="1"/>
          <p:nvPr/>
        </p:nvSpPr>
        <p:spPr>
          <a:xfrm>
            <a:off x="323775" y="1063850"/>
            <a:ext cx="68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t/>
            </a:r>
            <a:endParaRPr sz="1800">
              <a:solidFill>
                <a:srgbClr val="545860"/>
              </a:solidFill>
              <a:latin typeface="Open Sans"/>
              <a:ea typeface="Open Sans"/>
              <a:cs typeface="Open Sans"/>
              <a:sym typeface="Open Sans"/>
            </a:endParaRPr>
          </a:p>
        </p:txBody>
      </p:sp>
      <p:sp>
        <p:nvSpPr>
          <p:cNvPr id="135" name="Google Shape;135;p25"/>
          <p:cNvSpPr txBox="1"/>
          <p:nvPr/>
        </p:nvSpPr>
        <p:spPr>
          <a:xfrm>
            <a:off x="5356275" y="925100"/>
            <a:ext cx="3561600" cy="3786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Open Sans"/>
              <a:buChar char="●"/>
            </a:pPr>
            <a:r>
              <a:rPr lang="en" sz="1800">
                <a:solidFill>
                  <a:srgbClr val="545860"/>
                </a:solidFill>
                <a:latin typeface="Open Sans"/>
                <a:ea typeface="Open Sans"/>
                <a:cs typeface="Open Sans"/>
                <a:sym typeface="Open Sans"/>
              </a:rPr>
              <a:t>Curated, </a:t>
            </a:r>
            <a:r>
              <a:rPr lang="en" sz="1800" u="sng">
                <a:solidFill>
                  <a:srgbClr val="4CB1B2"/>
                </a:solidFill>
                <a:latin typeface="Open Sans"/>
                <a:ea typeface="Open Sans"/>
                <a:cs typeface="Open Sans"/>
                <a:sym typeface="Open Sans"/>
                <a:hlinkClick r:id="rId3">
                  <a:extLst>
                    <a:ext uri="{A12FA001-AC4F-418D-AE19-62706E023703}">
                      <ahyp:hlinkClr val="tx"/>
                    </a:ext>
                  </a:extLst>
                </a:hlinkClick>
              </a:rPr>
              <a:t>all-in-one Ansible developer toolkit</a:t>
            </a:r>
            <a:br>
              <a:rPr lang="en" sz="1800">
                <a:solidFill>
                  <a:srgbClr val="545860"/>
                </a:solidFill>
                <a:latin typeface="Open Sans"/>
                <a:ea typeface="Open Sans"/>
                <a:cs typeface="Open Sans"/>
                <a:sym typeface="Open Sans"/>
              </a:rPr>
            </a:br>
            <a:endParaRPr sz="1800">
              <a:solidFill>
                <a:srgbClr val="545860"/>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rgbClr val="545860"/>
                </a:solidFill>
                <a:latin typeface="Open Sans"/>
                <a:ea typeface="Open Sans"/>
                <a:cs typeface="Open Sans"/>
                <a:sym typeface="Open Sans"/>
              </a:rPr>
              <a:t>Streamlined developer workflow with support for creating, testing and debugging automation</a:t>
            </a:r>
            <a:br>
              <a:rPr lang="en" sz="1800">
                <a:solidFill>
                  <a:srgbClr val="545860"/>
                </a:solidFill>
                <a:latin typeface="Open Sans"/>
                <a:ea typeface="Open Sans"/>
                <a:cs typeface="Open Sans"/>
                <a:sym typeface="Open Sans"/>
              </a:rPr>
            </a:br>
            <a:endParaRPr sz="1800">
              <a:solidFill>
                <a:srgbClr val="545860"/>
              </a:solidFill>
              <a:latin typeface="Open Sans"/>
              <a:ea typeface="Open Sans"/>
              <a:cs typeface="Open Sans"/>
              <a:sym typeface="Open Sans"/>
            </a:endParaRPr>
          </a:p>
          <a:p>
            <a:pPr indent="-342900" lvl="0" marL="457200" rtl="0" algn="l">
              <a:spcBef>
                <a:spcPts val="0"/>
              </a:spcBef>
              <a:spcAft>
                <a:spcPts val="1000"/>
              </a:spcAft>
              <a:buClr>
                <a:srgbClr val="545860"/>
              </a:buClr>
              <a:buSzPts val="1800"/>
              <a:buFont typeface="Open Sans"/>
              <a:buChar char="●"/>
            </a:pPr>
            <a:r>
              <a:rPr lang="en" sz="1800">
                <a:solidFill>
                  <a:srgbClr val="545860"/>
                </a:solidFill>
                <a:latin typeface="Open Sans"/>
                <a:ea typeface="Open Sans"/>
                <a:cs typeface="Open Sans"/>
                <a:sym typeface="Open Sans"/>
              </a:rPr>
              <a:t>“Native” vscode experience that minimizing command-line use and help new users to understand the workflow</a:t>
            </a:r>
            <a:endParaRPr sz="1800">
              <a:solidFill>
                <a:srgbClr val="545860"/>
              </a:solidFill>
              <a:latin typeface="Open Sans"/>
              <a:ea typeface="Open Sans"/>
              <a:cs typeface="Open Sans"/>
              <a:sym typeface="Open Sans"/>
            </a:endParaRPr>
          </a:p>
        </p:txBody>
      </p:sp>
      <p:pic>
        <p:nvPicPr>
          <p:cNvPr id="136" name="Google Shape;136;p25" title="Screenshot 2026-01-30 at 1.18.54 PM.png"/>
          <p:cNvPicPr preferRelativeResize="0"/>
          <p:nvPr/>
        </p:nvPicPr>
        <p:blipFill>
          <a:blip r:embed="rId4">
            <a:alphaModFix/>
          </a:blip>
          <a:stretch>
            <a:fillRect/>
          </a:stretch>
        </p:blipFill>
        <p:spPr>
          <a:xfrm>
            <a:off x="323775" y="860350"/>
            <a:ext cx="5060695" cy="40105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015 Ansible Cover 16:9">
  <a:themeElements>
    <a:clrScheme name="Custom 3">
      <a:dk1>
        <a:srgbClr val="0E1012"/>
      </a:dk1>
      <a:lt1>
        <a:srgbClr val="FFFFFF"/>
      </a:lt1>
      <a:dk2>
        <a:srgbClr val="717680"/>
      </a:dk2>
      <a:lt2>
        <a:srgbClr val="EFEFEF"/>
      </a:lt2>
      <a:accent1>
        <a:srgbClr val="4CB1B2"/>
      </a:accent1>
      <a:accent2>
        <a:srgbClr val="FC3E3F"/>
      </a:accent2>
      <a:accent3>
        <a:srgbClr val="1562B7"/>
      </a:accent3>
      <a:accent4>
        <a:srgbClr val="C1C1C1"/>
      </a:accent4>
      <a:accent5>
        <a:srgbClr val="878787"/>
      </a:accent5>
      <a:accent6>
        <a:srgbClr val="F38337"/>
      </a:accent6>
      <a:hlink>
        <a:srgbClr val="0066CC"/>
      </a:hlink>
      <a:folHlink>
        <a:srgbClr val="717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